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3" r:id="rId3"/>
    <p:sldId id="264" r:id="rId4"/>
    <p:sldId id="258" r:id="rId5"/>
    <p:sldId id="269" r:id="rId6"/>
    <p:sldId id="260" r:id="rId7"/>
    <p:sldId id="267" r:id="rId8"/>
    <p:sldId id="268" r:id="rId9"/>
    <p:sldId id="261" r:id="rId10"/>
    <p:sldId id="262" r:id="rId11"/>
  </p:sldIdLst>
  <p:sldSz cx="18288000" cy="10287000"/>
  <p:notesSz cx="6858000" cy="9144000"/>
  <p:embeddedFontLst>
    <p:embeddedFont>
      <p:font typeface="210 OmniGothic 040" panose="020B0600000101010101" charset="-127"/>
      <p:regular r:id="rId12"/>
    </p:embeddedFont>
    <p:embeddedFont>
      <p:font typeface="Pretendard Regular" panose="020B0600000101010101" charset="-127"/>
      <p:regular r:id="rId13"/>
    </p:embeddedFont>
    <p:embeddedFont>
      <p:font typeface="맑은 고딕" panose="020B0503020000020004" pitchFamily="50" charset="-127"/>
      <p:regular r:id="rId14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Pretendard Medium" panose="020B0600000101010101" charset="-127"/>
      <p:bold r:id="rId20"/>
    </p:embeddedFont>
    <p:embeddedFont>
      <p:font typeface="210 OmniGothic 030" panose="020B0600000101010101" charset="-127"/>
      <p:regular r:id="rId21"/>
    </p:embeddedFont>
    <p:embeddedFont>
      <p:font typeface="Bebas" panose="020B0600000101010101"/>
      <p:regular r:id="rId22"/>
    </p:embeddedFont>
    <p:embeddedFont>
      <p:font typeface="210 OmniGothic 050" panose="020B0600000101010101" charset="-127"/>
      <p:regular r:id="rId23"/>
    </p:embeddedFont>
    <p:embeddedFont>
      <p:font typeface="Roboto" panose="020B0600000101010101" charset="0"/>
      <p:regular r:id="rId24"/>
    </p:embeddedFont>
    <p:embeddedFont>
      <p:font typeface="Roboto Medium" panose="020B0600000101010101" charset="0"/>
      <p:bold r:id="rId25"/>
    </p:embeddedFont>
    <p:embeddedFont>
      <p:font typeface="Roboto Light" panose="020B0600000101010101" charset="0"/>
      <p:regular r:id="rId26"/>
    </p:embeddedFont>
    <p:embeddedFont>
      <p:font typeface="Pretendard Bold" panose="020B0600000101010101" charset="-127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926" autoAdjust="0"/>
    <p:restoredTop sz="94622" autoAdjust="0"/>
  </p:normalViewPr>
  <p:slideViewPr>
    <p:cSldViewPr>
      <p:cViewPr>
        <p:scale>
          <a:sx n="50" d="100"/>
          <a:sy n="50" d="100"/>
        </p:scale>
        <p:origin x="-60" y="9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34" y="5422900"/>
            <a:ext cx="6220530" cy="414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32" y="5422900"/>
            <a:ext cx="6203489" cy="414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8554" y="5422900"/>
            <a:ext cx="3325846" cy="4140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63600" y="3257550"/>
            <a:ext cx="27178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100" dirty="0" smtClean="0">
                <a:solidFill>
                  <a:srgbClr val="252525"/>
                </a:solidFill>
                <a:latin typeface="Bebas"/>
              </a:rPr>
              <a:t>project</a:t>
            </a:r>
            <a:endParaRPr lang="en-US" sz="6000" b="0" i="0" u="none" strike="noStrike" spc="-100" dirty="0">
              <a:solidFill>
                <a:srgbClr val="252525"/>
              </a:solidFill>
              <a:latin typeface="Beba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49300" y="1714500"/>
            <a:ext cx="9766300" cy="18986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11800" dirty="0" smtClean="0">
                <a:solidFill>
                  <a:srgbClr val="A92C0C"/>
                </a:solidFill>
                <a:latin typeface="Bebas"/>
              </a:rPr>
              <a:t>Tasty</a:t>
            </a:r>
            <a:r>
              <a:rPr lang="ko-KR" altLang="en-US" sz="11800" dirty="0" smtClean="0">
                <a:solidFill>
                  <a:srgbClr val="A92C0C"/>
                </a:solidFill>
                <a:latin typeface="Bebas"/>
              </a:rPr>
              <a:t> </a:t>
            </a:r>
            <a:r>
              <a:rPr lang="en-US" altLang="ko-KR" sz="11800" dirty="0">
                <a:solidFill>
                  <a:srgbClr val="A92C0C"/>
                </a:solidFill>
                <a:latin typeface="Bebas"/>
              </a:rPr>
              <a:t> </a:t>
            </a:r>
            <a:r>
              <a:rPr lang="en-US" altLang="ko-KR" sz="11800" dirty="0" smtClean="0">
                <a:solidFill>
                  <a:srgbClr val="A92C0C"/>
                </a:solidFill>
                <a:latin typeface="Bebas"/>
              </a:rPr>
              <a:t>         </a:t>
            </a:r>
          </a:p>
          <a:p>
            <a:pPr lvl="0" algn="l">
              <a:lnSpc>
                <a:spcPct val="99600"/>
              </a:lnSpc>
            </a:pPr>
            <a:r>
              <a:rPr lang="en-US" altLang="ko-KR" sz="11800" dirty="0">
                <a:solidFill>
                  <a:srgbClr val="A92C0C"/>
                </a:solidFill>
                <a:latin typeface="Bebas"/>
              </a:rPr>
              <a:t> </a:t>
            </a:r>
            <a:r>
              <a:rPr lang="en-US" altLang="ko-KR" sz="11800" dirty="0" smtClean="0">
                <a:solidFill>
                  <a:srgbClr val="A92C0C"/>
                </a:solidFill>
                <a:latin typeface="Bebas"/>
              </a:rPr>
              <a:t>                     </a:t>
            </a:r>
            <a:r>
              <a:rPr lang="en-US" sz="11800" b="0" i="0" u="none" strike="noStrike" dirty="0" smtClean="0">
                <a:solidFill>
                  <a:srgbClr val="252525"/>
                </a:solidFill>
                <a:latin typeface="Bebas"/>
              </a:rPr>
              <a:t> Plan</a:t>
            </a:r>
            <a:endParaRPr lang="en-US" sz="11800" b="0" i="0" u="none" strike="noStrike" dirty="0">
              <a:solidFill>
                <a:srgbClr val="252525"/>
              </a:solidFill>
              <a:latin typeface="Beba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63600" y="1358900"/>
            <a:ext cx="94615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900" dirty="0" smtClean="0">
                <a:solidFill>
                  <a:srgbClr val="A92C0C"/>
                </a:solidFill>
                <a:latin typeface="Roboto"/>
              </a:rPr>
              <a:t>Famous Food Reservation</a:t>
            </a:r>
            <a:r>
              <a:rPr lang="en-US" sz="1900" b="0" i="0" u="none" strike="noStrike" dirty="0" smtClean="0">
                <a:solidFill>
                  <a:srgbClr val="A92C0C"/>
                </a:solidFill>
                <a:latin typeface="Roboto"/>
              </a:rPr>
              <a:t> </a:t>
            </a:r>
            <a:r>
              <a:rPr lang="en-US" sz="1900" b="0" i="0" u="none" strike="noStrike" dirty="0">
                <a:solidFill>
                  <a:srgbClr val="A92C0C"/>
                </a:solidFill>
                <a:latin typeface="Roboto"/>
              </a:rPr>
              <a:t>service</a:t>
            </a:r>
            <a:r>
              <a:rPr lang="en-US" sz="1900" b="0" i="0" u="none" strike="noStrike" dirty="0" smtClean="0">
                <a:solidFill>
                  <a:srgbClr val="A92C0C"/>
                </a:solidFill>
                <a:latin typeface="Roboto"/>
              </a:rPr>
              <a:t>, </a:t>
            </a:r>
            <a:r>
              <a:rPr lang="en-US" sz="1900" dirty="0" smtClean="0">
                <a:solidFill>
                  <a:srgbClr val="A92C0C"/>
                </a:solidFill>
                <a:latin typeface="Roboto"/>
              </a:rPr>
              <a:t>AOR</a:t>
            </a:r>
            <a:r>
              <a:rPr lang="en-US" sz="1900" b="0" i="0" u="none" strike="noStrike" dirty="0" smtClean="0">
                <a:solidFill>
                  <a:srgbClr val="252525"/>
                </a:solidFill>
                <a:latin typeface="Roboto"/>
              </a:rPr>
              <a:t> company</a:t>
            </a:r>
            <a:endParaRPr lang="en-US" sz="1900" b="0" i="0" u="none" strike="noStrike" dirty="0">
              <a:solidFill>
                <a:srgbClr val="252525"/>
              </a:solidFill>
              <a:latin typeface="Robot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935200" y="584200"/>
            <a:ext cx="2489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500" b="0" i="0" u="none" strike="noStrike" dirty="0" smtClean="0">
                <a:solidFill>
                  <a:srgbClr val="454545"/>
                </a:solidFill>
                <a:latin typeface="210 OmniGothic 030"/>
              </a:rPr>
              <a:t>2025.01.17</a:t>
            </a:r>
            <a:endParaRPr lang="en-US" sz="1500" b="0" i="0" u="none" strike="noStrike" dirty="0">
              <a:solidFill>
                <a:srgbClr val="454545"/>
              </a:solidFill>
              <a:latin typeface="210 OmniGothic 030"/>
            </a:endParaRPr>
          </a:p>
          <a:p>
            <a:pPr lvl="0" algn="r">
              <a:lnSpc>
                <a:spcPct val="116199"/>
              </a:lnSpc>
            </a:pPr>
            <a:r>
              <a:rPr lang="ko-KR" altLang="en-US" sz="1500" dirty="0" smtClean="0">
                <a:solidFill>
                  <a:srgbClr val="454545"/>
                </a:solidFill>
                <a:ea typeface="210 OmniGothic 030"/>
              </a:rPr>
              <a:t>홈페이지 기획</a:t>
            </a:r>
            <a:r>
              <a:rPr lang="ko-KR" sz="1500" b="0" i="0" u="none" strike="noStrike" dirty="0" smtClean="0">
                <a:solidFill>
                  <a:srgbClr val="454545"/>
                </a:solidFill>
                <a:ea typeface="210 OmniGothic 030"/>
              </a:rPr>
              <a:t>서</a:t>
            </a:r>
            <a:endParaRPr lang="ko-KR" sz="1500" b="0" i="0" u="none" strike="noStrike" dirty="0">
              <a:solidFill>
                <a:srgbClr val="454545"/>
              </a:solidFill>
              <a:ea typeface="210 OmniGothic 03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99060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1981200"/>
            <a:ext cx="4546600" cy="7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0" y="1981200"/>
            <a:ext cx="61976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5300" y="1981200"/>
            <a:ext cx="52832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" y="3695700"/>
            <a:ext cx="16129000" cy="952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" y="5613400"/>
            <a:ext cx="16129000" cy="952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" y="7531100"/>
            <a:ext cx="16129000" cy="952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A92C0C"/>
                </a:solidFill>
                <a:latin typeface="210 OmniGothic 050"/>
              </a:rPr>
              <a:t>05. </a:t>
            </a:r>
            <a:r>
              <a:rPr lang="ko-KR" sz="2000" b="0" i="0" u="none" strike="noStrike">
                <a:solidFill>
                  <a:srgbClr val="A92C0C"/>
                </a:solidFill>
                <a:ea typeface="210 OmniGothic 050"/>
              </a:rPr>
              <a:t>자금</a:t>
            </a:r>
            <a:r>
              <a:rPr lang="en-US" sz="2000" b="0" i="0" u="none" strike="noStrike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000" b="0" i="0" u="none" strike="noStrike">
                <a:solidFill>
                  <a:srgbClr val="A92C0C"/>
                </a:solidFill>
                <a:ea typeface="210 OmniGothic 050"/>
              </a:rPr>
              <a:t>조달</a:t>
            </a:r>
            <a:r>
              <a:rPr lang="en-US" sz="2000" b="0" i="0" u="none" strike="noStrike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000" b="0" i="0" u="none" strike="noStrike">
                <a:solidFill>
                  <a:srgbClr val="A92C0C"/>
                </a:solidFill>
                <a:ea typeface="210 OmniGothic 050"/>
              </a:rPr>
              <a:t>계획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74900" y="2197100"/>
            <a:ext cx="18923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>
                <a:solidFill>
                  <a:srgbClr val="F1EDE5"/>
                </a:solidFill>
                <a:ea typeface="210 OmniGothic 050"/>
              </a:rPr>
              <a:t>구</a:t>
            </a:r>
            <a:r>
              <a:rPr lang="en-US" sz="2200" b="0" i="0" u="none" strike="noStrike">
                <a:solidFill>
                  <a:srgbClr val="F1EDE5"/>
                </a:solidFill>
                <a:latin typeface="210 OmniGothic 050"/>
              </a:rPr>
              <a:t>   </a:t>
            </a:r>
            <a:r>
              <a:rPr lang="ko-KR" sz="2200" b="0" i="0" u="none" strike="noStrike">
                <a:solidFill>
                  <a:srgbClr val="F1EDE5"/>
                </a:solidFill>
                <a:ea typeface="210 OmniGothic 050"/>
              </a:rPr>
              <a:t>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19200" y="3060700"/>
            <a:ext cx="4191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정부지원금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797800" y="2197100"/>
            <a:ext cx="18923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 spc="100">
                <a:solidFill>
                  <a:srgbClr val="F1EDE5"/>
                </a:solidFill>
                <a:ea typeface="210 OmniGothic 050"/>
              </a:rPr>
              <a:t>세부내역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627100" y="2197100"/>
            <a:ext cx="18923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>
                <a:solidFill>
                  <a:srgbClr val="F1EDE5"/>
                </a:solidFill>
                <a:ea typeface="210 OmniGothic 050"/>
              </a:rPr>
              <a:t>비</a:t>
            </a:r>
            <a:r>
              <a:rPr lang="en-US" sz="2200" b="0" i="0" u="none" strike="noStrike">
                <a:solidFill>
                  <a:srgbClr val="F1EDE5"/>
                </a:solidFill>
                <a:latin typeface="210 OmniGothic 050"/>
              </a:rPr>
              <a:t>   </a:t>
            </a:r>
            <a:r>
              <a:rPr lang="ko-KR" sz="2200" b="0" i="0" u="none" strike="noStrike">
                <a:solidFill>
                  <a:srgbClr val="F1EDE5"/>
                </a:solidFill>
                <a:ea typeface="210 OmniGothic 050"/>
              </a:rPr>
              <a:t>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02400" y="3060700"/>
            <a:ext cx="4495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454545"/>
                </a:solidFill>
                <a:latin typeface="Pretendard Medium"/>
              </a:rPr>
              <a:t>00,000,000</a:t>
            </a: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원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92000" y="3060700"/>
            <a:ext cx="4762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비고를</a:t>
            </a:r>
            <a:r>
              <a:rPr lang="en-US" sz="20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입력하세요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19200" y="4000500"/>
            <a:ext cx="4191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자기자본금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502400" y="4000500"/>
            <a:ext cx="4495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454545"/>
                </a:solidFill>
                <a:latin typeface="Pretendard Medium"/>
              </a:rPr>
              <a:t>00,000,000</a:t>
            </a: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원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192000" y="4000500"/>
            <a:ext cx="4762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비고를</a:t>
            </a:r>
            <a:r>
              <a:rPr lang="en-US" sz="20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입력하세요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19200" y="4965700"/>
            <a:ext cx="4191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차입금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502400" y="4965700"/>
            <a:ext cx="4495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454545"/>
                </a:solidFill>
                <a:latin typeface="Pretendard Medium"/>
              </a:rPr>
              <a:t>00,000,000</a:t>
            </a: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원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192000" y="4965700"/>
            <a:ext cx="4762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비고를</a:t>
            </a:r>
            <a:r>
              <a:rPr lang="en-US" sz="20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입력하세요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19200" y="5918200"/>
            <a:ext cx="4191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정책자금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502400" y="5918200"/>
            <a:ext cx="4495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454545"/>
                </a:solidFill>
                <a:latin typeface="Pretendard Medium"/>
              </a:rPr>
              <a:t>00,000,000</a:t>
            </a: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원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192000" y="5918200"/>
            <a:ext cx="4762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비고를</a:t>
            </a:r>
            <a:r>
              <a:rPr lang="en-US" sz="20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입력하세요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19200" y="6870700"/>
            <a:ext cx="4191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텍스트를</a:t>
            </a:r>
            <a:r>
              <a:rPr lang="en-US" sz="20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입력해주세요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502400" y="6870700"/>
            <a:ext cx="4495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454545"/>
                </a:solidFill>
                <a:latin typeface="Pretendard Medium"/>
              </a:rPr>
              <a:t>00,000,000</a:t>
            </a: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원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192000" y="6870700"/>
            <a:ext cx="4762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비고를</a:t>
            </a:r>
            <a:r>
              <a:rPr lang="en-US" sz="20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입력하세요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19200" y="7835900"/>
            <a:ext cx="4191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텍스트를</a:t>
            </a:r>
            <a:r>
              <a:rPr lang="en-US" sz="20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입력해주세요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502400" y="7835900"/>
            <a:ext cx="4495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454545"/>
                </a:solidFill>
                <a:latin typeface="Pretendard Medium"/>
              </a:rPr>
              <a:t>00,000,000</a:t>
            </a: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원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192000" y="7835900"/>
            <a:ext cx="4762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비고를</a:t>
            </a:r>
            <a:r>
              <a:rPr lang="en-US" sz="20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입력하세요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19200" y="8775700"/>
            <a:ext cx="4191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텍스트를</a:t>
            </a:r>
            <a:r>
              <a:rPr lang="en-US" sz="20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입력해주세요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502400" y="8775700"/>
            <a:ext cx="4495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454545"/>
                </a:solidFill>
                <a:latin typeface="Pretendard Medium"/>
              </a:rPr>
              <a:t>00,000,000</a:t>
            </a: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원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192000" y="8775700"/>
            <a:ext cx="4762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비고를</a:t>
            </a:r>
            <a:r>
              <a:rPr lang="en-US" sz="20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입력하세요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00" y="6749677"/>
            <a:ext cx="18478500" cy="3810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8547100"/>
            <a:ext cx="38608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6974" y="8547100"/>
            <a:ext cx="38608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7900" y="8547100"/>
            <a:ext cx="38608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054600" y="1778000"/>
            <a:ext cx="317500" cy="19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1300" y="1778000"/>
            <a:ext cx="317500" cy="190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01. </a:t>
            </a:r>
            <a:r>
              <a:rPr lang="ko-KR" alt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</a:t>
            </a:r>
            <a:r>
              <a:rPr lang="en-US" sz="2000" b="0" i="0" u="none" strike="noStrike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sz="2000" b="0" i="0" u="none" strike="noStrike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팀</a:t>
            </a:r>
            <a:r>
              <a:rPr lang="en-US" sz="2000" b="0" i="0" u="none" strike="noStrike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sz="2000" b="0" i="0" u="none" strike="noStrike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소개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 Light"/>
              </a:rPr>
              <a:t>Project Team Introduction</a:t>
            </a:r>
            <a:endParaRPr lang="en-US" sz="1600" b="0" i="0" u="none" strike="noStrike" dirty="0">
              <a:solidFill>
                <a:srgbClr val="A92C0C"/>
              </a:solidFill>
              <a:latin typeface="Roboto 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 Medium"/>
              </a:rPr>
              <a:t>AOR</a:t>
            </a:r>
            <a:endParaRPr lang="en-US" sz="1600" b="0" i="0" u="none" strike="noStrike" dirty="0">
              <a:solidFill>
                <a:srgbClr val="A92C0C"/>
              </a:solidFill>
              <a:latin typeface="Roboto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147800" y="977900"/>
            <a:ext cx="30734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endParaRPr lang="en-US" sz="1100" dirty="0">
              <a:solidFill>
                <a:srgbClr val="B0A690"/>
              </a:solidFill>
              <a:latin typeface="210 OmniGothic 030"/>
            </a:endParaRPr>
          </a:p>
          <a:p>
            <a:pPr lvl="0" algn="r">
              <a:lnSpc>
                <a:spcPct val="99600"/>
              </a:lnSpc>
            </a:pPr>
            <a:endParaRPr lang="en-US" sz="1100" b="0" i="0" u="none" strike="noStrike" dirty="0">
              <a:solidFill>
                <a:srgbClr val="B0A690"/>
              </a:solidFill>
              <a:latin typeface="210 OmniGothic 03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597400" y="1892300"/>
            <a:ext cx="90805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ko-KR" altLang="en-US" sz="3600" b="0" i="0" u="none" strike="noStrike" dirty="0" smtClean="0">
                <a:solidFill>
                  <a:srgbClr val="353535"/>
                </a:solidFill>
                <a:ea typeface="THEFACESHOP INKLIPQUID"/>
              </a:rPr>
              <a:t>프로젝트 팀 구성</a:t>
            </a:r>
            <a:endParaRPr lang="en-US" sz="3600" b="0" i="0" u="none" strike="noStrike" dirty="0">
              <a:solidFill>
                <a:srgbClr val="353535"/>
              </a:solidFill>
              <a:latin typeface="THEFACESHOP INKLIPQUI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FBF7F1"/>
                </a:solidFill>
                <a:latin typeface="Roboto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55474" y="7734300"/>
            <a:ext cx="9271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2000" b="0" i="0" u="none" strike="noStrike" dirty="0" smtClean="0">
                <a:solidFill>
                  <a:srgbClr val="FDFDFD"/>
                </a:solidFill>
                <a:ea typeface="210 OmniGothic 040"/>
              </a:rPr>
              <a:t>팀장</a:t>
            </a:r>
            <a:endParaRPr lang="ko-KR" sz="20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81000" y="8128000"/>
            <a:ext cx="43561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altLang="ko-KR" sz="1700" dirty="0" smtClean="0">
                <a:solidFill>
                  <a:srgbClr val="FDFDFD"/>
                </a:solidFill>
                <a:latin typeface="210 OmniGothic 030"/>
              </a:rPr>
              <a:t>Frontend, </a:t>
            </a:r>
            <a:r>
              <a:rPr lang="ko-KR" sz="1700" b="0" i="0" u="none" strike="noStrike" dirty="0" smtClean="0">
                <a:solidFill>
                  <a:srgbClr val="FDFDFD"/>
                </a:solidFill>
                <a:ea typeface="210 OmniGothic 030"/>
              </a:rPr>
              <a:t>전략</a:t>
            </a:r>
            <a:r>
              <a:rPr lang="en-US" sz="1700" b="0" i="0" u="none" strike="noStrike" dirty="0" smtClean="0">
                <a:solidFill>
                  <a:srgbClr val="FDFDFD"/>
                </a:solidFill>
                <a:latin typeface="210 OmniGothic 030"/>
              </a:rPr>
              <a:t> </a:t>
            </a:r>
            <a:r>
              <a:rPr lang="ko-KR" sz="1700" b="0" i="0" u="none" strike="noStrike" dirty="0" smtClean="0">
                <a:solidFill>
                  <a:srgbClr val="FDFDFD"/>
                </a:solidFill>
                <a:ea typeface="210 OmniGothic 030"/>
              </a:rPr>
              <a:t>기획</a:t>
            </a:r>
            <a:r>
              <a:rPr lang="en-US" altLang="ko-KR" sz="1700" b="0" i="0" u="none" strike="noStrike" dirty="0" smtClean="0">
                <a:solidFill>
                  <a:srgbClr val="FDFDFD"/>
                </a:solidFill>
                <a:ea typeface="210 OmniGothic 030"/>
              </a:rPr>
              <a:t>, </a:t>
            </a:r>
            <a:r>
              <a:rPr lang="ko-KR" altLang="en-US" sz="1700" b="0" i="0" u="none" strike="noStrike" dirty="0" smtClean="0">
                <a:solidFill>
                  <a:srgbClr val="FDFDFD"/>
                </a:solidFill>
                <a:ea typeface="210 OmniGothic 030"/>
              </a:rPr>
              <a:t>시스템</a:t>
            </a:r>
            <a:r>
              <a:rPr lang="en-US" altLang="ko-KR" sz="1700" b="0" i="0" u="none" strike="noStrike" dirty="0" smtClean="0">
                <a:solidFill>
                  <a:srgbClr val="FDFDFD"/>
                </a:solidFill>
                <a:ea typeface="210 OmniGothic 030"/>
              </a:rPr>
              <a:t> </a:t>
            </a:r>
            <a:endParaRPr lang="ko-KR" sz="1700" b="0" i="0" u="none" strike="noStrike" dirty="0">
              <a:solidFill>
                <a:srgbClr val="FDFDFD"/>
              </a:solidFill>
              <a:ea typeface="210 OmniGothic 03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324100" y="7658100"/>
            <a:ext cx="1485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600" dirty="0" err="1" smtClean="0">
                <a:solidFill>
                  <a:srgbClr val="FDFDFD"/>
                </a:solidFill>
                <a:ea typeface="210 OmniGothic 050"/>
              </a:rPr>
              <a:t>강미림</a:t>
            </a:r>
            <a:endParaRPr lang="ko-KR" sz="2600" b="0" i="0" u="none" strike="noStrike" dirty="0">
              <a:solidFill>
                <a:srgbClr val="FDFDFD"/>
              </a:solidFill>
              <a:ea typeface="210 OmniGothic 05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35000" y="8763000"/>
            <a:ext cx="38481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en-US" altLang="ko-KR" sz="1500" dirty="0" smtClean="0">
                <a:solidFill>
                  <a:srgbClr val="FDFDFD"/>
                </a:solidFill>
                <a:latin typeface="Pretendard Medium"/>
              </a:rPr>
              <a:t>PM, UI/UX </a:t>
            </a:r>
            <a:r>
              <a:rPr lang="ko-KR" altLang="en-US" sz="1500" dirty="0" smtClean="0">
                <a:solidFill>
                  <a:srgbClr val="FDFDFD"/>
                </a:solidFill>
                <a:latin typeface="Pretendard Medium"/>
              </a:rPr>
              <a:t>디자인</a:t>
            </a:r>
            <a:endParaRPr lang="en-US" sz="1500" b="0" i="0" u="none" strike="noStrike" dirty="0">
              <a:solidFill>
                <a:srgbClr val="FDFDFD"/>
              </a:solidFill>
              <a:latin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b="0" i="0" u="none" strike="noStrike" dirty="0" smtClean="0">
                <a:solidFill>
                  <a:srgbClr val="FDFDFD"/>
                </a:solidFill>
                <a:ea typeface="Pretendard Medium"/>
              </a:rPr>
              <a:t>빅 데이터 시각화 </a:t>
            </a:r>
            <a:endParaRPr lang="en-US" altLang="ko-KR" sz="1500" b="0" i="0" u="none" strike="noStrike" dirty="0" smtClean="0">
              <a:solidFill>
                <a:srgbClr val="FDFDFD"/>
              </a:solidFill>
              <a:ea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시스템 설정 </a:t>
            </a:r>
            <a:r>
              <a:rPr lang="en-US" altLang="ko-KR" sz="1500" dirty="0" smtClean="0">
                <a:solidFill>
                  <a:srgbClr val="FDFDFD"/>
                </a:solidFill>
                <a:ea typeface="Pretendard Medium"/>
              </a:rPr>
              <a:t>, </a:t>
            </a: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보안 취약점 테스트 </a:t>
            </a:r>
            <a:endParaRPr lang="en-US" altLang="ko-KR" sz="1500" dirty="0">
              <a:solidFill>
                <a:srgbClr val="FDFDFD"/>
              </a:solidFill>
              <a:latin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endParaRPr lang="en-US" sz="1500" b="0" i="0" u="none" strike="noStrike" dirty="0">
              <a:solidFill>
                <a:srgbClr val="FDFDFD"/>
              </a:solidFill>
              <a:latin typeface="Pretendard Medium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993074" y="7734300"/>
            <a:ext cx="1117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2000" dirty="0" smtClean="0">
                <a:solidFill>
                  <a:srgbClr val="FDFDFD"/>
                </a:solidFill>
                <a:ea typeface="210 OmniGothic 040"/>
              </a:rPr>
              <a:t>팀원</a:t>
            </a:r>
            <a:endParaRPr lang="ko-KR" sz="20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199324" y="8168341"/>
            <a:ext cx="43561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24499"/>
              </a:lnSpc>
            </a:pPr>
            <a:r>
              <a:rPr lang="en-US" altLang="ko-KR" sz="2000" dirty="0">
                <a:solidFill>
                  <a:srgbClr val="FDFDFD"/>
                </a:solidFill>
                <a:ea typeface="210 OmniGothic 030"/>
              </a:rPr>
              <a:t>Backend</a:t>
            </a:r>
            <a:r>
              <a:rPr lang="en-US" altLang="ko-KR" sz="1600" dirty="0" smtClean="0">
                <a:solidFill>
                  <a:srgbClr val="FDFDFD"/>
                </a:solidFill>
                <a:ea typeface="210 OmniGothic 030"/>
              </a:rPr>
              <a:t>, </a:t>
            </a:r>
            <a:r>
              <a:rPr lang="ko-KR" altLang="en-US" sz="1600" dirty="0" smtClean="0">
                <a:solidFill>
                  <a:srgbClr val="FDFDFD"/>
                </a:solidFill>
                <a:ea typeface="210 OmniGothic 030"/>
              </a:rPr>
              <a:t>데이터 분석 엔지니어</a:t>
            </a:r>
            <a:endParaRPr lang="ko-KR" sz="1700" b="0" i="0" u="none" strike="noStrike" dirty="0">
              <a:solidFill>
                <a:srgbClr val="FDFDFD"/>
              </a:solidFill>
              <a:ea typeface="210 OmniGothic 03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250374" y="7658100"/>
            <a:ext cx="1485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600" b="0" i="0" u="none" strike="noStrike" dirty="0" smtClean="0">
                <a:solidFill>
                  <a:srgbClr val="FDFDFD"/>
                </a:solidFill>
                <a:ea typeface="210 OmniGothic 050"/>
              </a:rPr>
              <a:t>황승현</a:t>
            </a:r>
            <a:endParaRPr lang="ko-KR" sz="2600" b="0" i="0" u="none" strike="noStrike" dirty="0">
              <a:solidFill>
                <a:srgbClr val="FDFDFD"/>
              </a:solidFill>
              <a:ea typeface="210 OmniGothic 05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446974" y="8763000"/>
            <a:ext cx="38481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b="0" i="0" u="none" strike="noStrike" dirty="0" smtClean="0">
                <a:solidFill>
                  <a:srgbClr val="FDFDFD"/>
                </a:solidFill>
                <a:latin typeface="Pretendard Medium"/>
              </a:rPr>
              <a:t>성능 테스트</a:t>
            </a:r>
            <a:r>
              <a:rPr lang="en-US" altLang="ko-KR" sz="1500" b="0" i="0" u="none" strike="noStrike" dirty="0" smtClean="0">
                <a:solidFill>
                  <a:srgbClr val="FDFDFD"/>
                </a:solidFill>
                <a:latin typeface="Pretendard Medium"/>
              </a:rPr>
              <a:t>, </a:t>
            </a:r>
            <a:r>
              <a:rPr lang="ko-KR" altLang="en-US" sz="1500" b="0" i="0" u="none" strike="noStrike" dirty="0" smtClean="0">
                <a:solidFill>
                  <a:srgbClr val="FDFDFD"/>
                </a:solidFill>
                <a:latin typeface="Pretendard Medium"/>
              </a:rPr>
              <a:t>버그 보고 및 재현</a:t>
            </a:r>
            <a:endParaRPr lang="en-US" sz="1500" b="0" i="0" u="none" strike="noStrike" dirty="0">
              <a:solidFill>
                <a:srgbClr val="FDFDFD"/>
              </a:solidFill>
              <a:latin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b="0" i="0" u="none" strike="noStrike" dirty="0" smtClean="0">
                <a:solidFill>
                  <a:srgbClr val="FDFDFD"/>
                </a:solidFill>
                <a:ea typeface="Pretendard Medium"/>
              </a:rPr>
              <a:t>데이터 분석</a:t>
            </a:r>
            <a:r>
              <a:rPr lang="en-US" altLang="ko-KR" sz="1500" b="0" i="0" u="none" strike="noStrike" dirty="0" smtClean="0">
                <a:solidFill>
                  <a:srgbClr val="FDFDFD"/>
                </a:solidFill>
                <a:ea typeface="Pretendard Medium"/>
              </a:rPr>
              <a:t>, </a:t>
            </a:r>
            <a:r>
              <a:rPr lang="ko-KR" altLang="en-US" sz="1500" b="0" i="0" u="none" strike="noStrike" dirty="0" smtClean="0">
                <a:solidFill>
                  <a:srgbClr val="FDFDFD"/>
                </a:solidFill>
                <a:ea typeface="Pretendard Medium"/>
              </a:rPr>
              <a:t>데이터 처리 자동화</a:t>
            </a:r>
            <a:endParaRPr lang="en-US" altLang="ko-KR" sz="1500" dirty="0" smtClean="0">
              <a:solidFill>
                <a:srgbClr val="FDFDFD"/>
              </a:solidFill>
              <a:ea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시스템 </a:t>
            </a:r>
            <a:r>
              <a:rPr lang="ko-KR" altLang="en-US" sz="1500" dirty="0">
                <a:solidFill>
                  <a:srgbClr val="FDFDFD"/>
                </a:solidFill>
                <a:ea typeface="Pretendard Medium"/>
              </a:rPr>
              <a:t>설정 및 </a:t>
            </a: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유지보수</a:t>
            </a:r>
            <a:r>
              <a:rPr lang="en-US" altLang="ko-KR" sz="1500" dirty="0" smtClean="0">
                <a:solidFill>
                  <a:srgbClr val="FDFDFD"/>
                </a:solidFill>
                <a:ea typeface="Pretendard Medium"/>
              </a:rPr>
              <a:t>, </a:t>
            </a: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보안</a:t>
            </a:r>
            <a:endParaRPr lang="en-US" sz="1500" b="0" i="0" u="none" strike="noStrike" dirty="0">
              <a:solidFill>
                <a:srgbClr val="FDFDFD"/>
              </a:solidFill>
              <a:latin typeface="Pretendard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4057074" y="7734300"/>
            <a:ext cx="1447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2000" dirty="0" smtClean="0">
                <a:solidFill>
                  <a:srgbClr val="FDFDFD"/>
                </a:solidFill>
                <a:ea typeface="210 OmniGothic 040"/>
              </a:rPr>
              <a:t>팀원</a:t>
            </a:r>
            <a:endParaRPr lang="en-US" altLang="ko-KR" sz="2000" dirty="0" smtClean="0">
              <a:solidFill>
                <a:srgbClr val="FDFDFD"/>
              </a:solidFill>
              <a:ea typeface="210 OmniGothic 040"/>
            </a:endParaRPr>
          </a:p>
          <a:p>
            <a:pPr lvl="0" algn="r">
              <a:lnSpc>
                <a:spcPct val="99600"/>
              </a:lnSpc>
            </a:pPr>
            <a:endParaRPr lang="ko-KR" sz="20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3436600" y="8183282"/>
            <a:ext cx="43561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altLang="ko-KR" sz="1700" dirty="0">
                <a:solidFill>
                  <a:srgbClr val="FDFDFD"/>
                </a:solidFill>
                <a:latin typeface="210 OmniGothic 030"/>
              </a:rPr>
              <a:t> </a:t>
            </a:r>
            <a:r>
              <a:rPr lang="en-US" altLang="ko-KR" sz="1700" dirty="0" smtClean="0">
                <a:solidFill>
                  <a:srgbClr val="FDFDFD"/>
                </a:solidFill>
                <a:latin typeface="210 OmniGothic 030"/>
              </a:rPr>
              <a:t>Frontend, </a:t>
            </a:r>
            <a:r>
              <a:rPr lang="ko-KR" altLang="en-US" sz="1700" dirty="0" smtClean="0">
                <a:solidFill>
                  <a:srgbClr val="FDFDFD"/>
                </a:solidFill>
                <a:latin typeface="210 OmniGothic 030"/>
              </a:rPr>
              <a:t>성능 테스터</a:t>
            </a:r>
            <a:endParaRPr lang="en-US" altLang="ko-KR" sz="1700" dirty="0">
              <a:solidFill>
                <a:srgbClr val="FDFDFD"/>
              </a:solidFill>
              <a:ea typeface="210 OmniGothic 03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5646400" y="7658100"/>
            <a:ext cx="1485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600" dirty="0" err="1" smtClean="0">
                <a:solidFill>
                  <a:srgbClr val="FDFDFD"/>
                </a:solidFill>
                <a:ea typeface="210 OmniGothic 050"/>
              </a:rPr>
              <a:t>박영웅</a:t>
            </a:r>
            <a:endParaRPr lang="en-US" altLang="ko-KR" sz="2600" dirty="0" smtClean="0">
              <a:solidFill>
                <a:srgbClr val="FDFDFD"/>
              </a:solidFill>
              <a:ea typeface="210 OmniGothic 050"/>
            </a:endParaRPr>
          </a:p>
          <a:p>
            <a:pPr lvl="0" algn="l">
              <a:lnSpc>
                <a:spcPct val="99600"/>
              </a:lnSpc>
            </a:pPr>
            <a:endParaRPr lang="ko-KR" sz="2600" b="0" i="0" u="none" strike="noStrike" dirty="0">
              <a:solidFill>
                <a:srgbClr val="FDFDFD"/>
              </a:solidFill>
              <a:ea typeface="210 OmniGothic 05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3690600" y="8763000"/>
            <a:ext cx="38481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FDFDFD"/>
                </a:solidFill>
                <a:latin typeface="Pretendard Medium"/>
              </a:rPr>
              <a:t>테스트 케이스 설계 및 실행</a:t>
            </a:r>
            <a:endParaRPr lang="en-US" altLang="ko-KR" sz="1500" dirty="0">
              <a:solidFill>
                <a:srgbClr val="FDFDFD"/>
              </a:solidFill>
              <a:latin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b="0" i="0" u="none" strike="noStrike" dirty="0" smtClean="0">
                <a:solidFill>
                  <a:srgbClr val="FDFDFD"/>
                </a:solidFill>
                <a:ea typeface="Pretendard Medium"/>
              </a:rPr>
              <a:t>사용자 관점 검증</a:t>
            </a:r>
            <a:endParaRPr lang="en-US" altLang="ko-KR" sz="1500" b="0" i="0" u="none" strike="noStrike" dirty="0" smtClean="0">
              <a:solidFill>
                <a:srgbClr val="FDFDFD"/>
              </a:solidFill>
              <a:ea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dirty="0">
                <a:solidFill>
                  <a:srgbClr val="FDFDFD"/>
                </a:solidFill>
                <a:ea typeface="Pretendard Medium"/>
              </a:rPr>
              <a:t>시스템 설정 </a:t>
            </a:r>
            <a:r>
              <a:rPr lang="en-US" altLang="ko-KR" sz="1500" dirty="0">
                <a:solidFill>
                  <a:srgbClr val="FDFDFD"/>
                </a:solidFill>
                <a:ea typeface="Pretendard Medium"/>
              </a:rPr>
              <a:t>, </a:t>
            </a:r>
            <a:r>
              <a:rPr lang="ko-KR" altLang="en-US" sz="1500" dirty="0">
                <a:solidFill>
                  <a:srgbClr val="FDFDFD"/>
                </a:solidFill>
                <a:ea typeface="Pretendard Medium"/>
              </a:rPr>
              <a:t>보안 취약점 테스트 </a:t>
            </a:r>
            <a:endParaRPr lang="en-US" altLang="ko-KR" sz="1500" dirty="0">
              <a:solidFill>
                <a:srgbClr val="FDFDFD"/>
              </a:solidFill>
              <a:latin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endParaRPr lang="en-US" sz="1500" b="0" i="0" u="none" strike="noStrike" dirty="0">
              <a:solidFill>
                <a:srgbClr val="FDFDFD"/>
              </a:solidFill>
              <a:latin typeface="Pretendard Medium"/>
            </a:endParaRPr>
          </a:p>
        </p:txBody>
      </p:sp>
      <p:pic>
        <p:nvPicPr>
          <p:cNvPr id="1028" name="Picture 4" descr="남자 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9700" y="3365500"/>
            <a:ext cx="32766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040" y="8547100"/>
            <a:ext cx="3860800" cy="25400"/>
          </a:xfrm>
          <a:prstGeom prst="rect">
            <a:avLst/>
          </a:prstGeom>
        </p:spPr>
      </p:pic>
      <p:sp>
        <p:nvSpPr>
          <p:cNvPr id="33" name="TextBox 22"/>
          <p:cNvSpPr txBox="1"/>
          <p:nvPr/>
        </p:nvSpPr>
        <p:spPr>
          <a:xfrm>
            <a:off x="5454411" y="7734300"/>
            <a:ext cx="1117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2000" dirty="0" smtClean="0">
                <a:solidFill>
                  <a:srgbClr val="FDFDFD"/>
                </a:solidFill>
                <a:ea typeface="210 OmniGothic 040"/>
              </a:rPr>
              <a:t>팀원</a:t>
            </a:r>
            <a:endParaRPr lang="ko-KR" sz="20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34" name="TextBox 23"/>
          <p:cNvSpPr txBox="1"/>
          <p:nvPr/>
        </p:nvSpPr>
        <p:spPr>
          <a:xfrm>
            <a:off x="4697740" y="8128000"/>
            <a:ext cx="43561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altLang="ko-KR" sz="2000" dirty="0" smtClean="0">
                <a:solidFill>
                  <a:srgbClr val="FDFDFD"/>
                </a:solidFill>
                <a:ea typeface="210 OmniGothic 030"/>
              </a:rPr>
              <a:t>Backend</a:t>
            </a:r>
            <a:r>
              <a:rPr lang="en-US" altLang="ko-KR" sz="1700" dirty="0" smtClean="0">
                <a:solidFill>
                  <a:srgbClr val="FDFDFD"/>
                </a:solidFill>
                <a:ea typeface="210 OmniGothic 030"/>
              </a:rPr>
              <a:t>,  </a:t>
            </a:r>
            <a:r>
              <a:rPr lang="ko-KR" altLang="en-US" sz="1700" dirty="0" smtClean="0">
                <a:solidFill>
                  <a:srgbClr val="FDFDFD"/>
                </a:solidFill>
                <a:ea typeface="210 OmniGothic 030"/>
              </a:rPr>
              <a:t>소프트웨어 </a:t>
            </a:r>
            <a:r>
              <a:rPr lang="ko-KR" altLang="en-US" sz="1700" dirty="0" err="1" smtClean="0">
                <a:solidFill>
                  <a:srgbClr val="FDFDFD"/>
                </a:solidFill>
                <a:ea typeface="210 OmniGothic 030"/>
              </a:rPr>
              <a:t>아키텍트</a:t>
            </a:r>
            <a:r>
              <a:rPr lang="ko-KR" altLang="en-US" sz="1700" dirty="0" smtClean="0">
                <a:solidFill>
                  <a:srgbClr val="FDFDFD"/>
                </a:solidFill>
                <a:ea typeface="210 OmniGothic 030"/>
              </a:rPr>
              <a:t> </a:t>
            </a:r>
            <a:endParaRPr lang="en-US" altLang="ko-KR" sz="1700" dirty="0" smtClean="0">
              <a:solidFill>
                <a:srgbClr val="FDFDFD"/>
              </a:solidFill>
              <a:ea typeface="210 OmniGothic 030"/>
            </a:endParaRPr>
          </a:p>
        </p:txBody>
      </p:sp>
      <p:sp>
        <p:nvSpPr>
          <p:cNvPr id="35" name="TextBox 24"/>
          <p:cNvSpPr txBox="1"/>
          <p:nvPr/>
        </p:nvSpPr>
        <p:spPr>
          <a:xfrm>
            <a:off x="6742440" y="7658100"/>
            <a:ext cx="1485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600" dirty="0" err="1" smtClean="0">
                <a:solidFill>
                  <a:srgbClr val="FDFDFD"/>
                </a:solidFill>
                <a:ea typeface="210 OmniGothic 050"/>
              </a:rPr>
              <a:t>권민우</a:t>
            </a:r>
            <a:endParaRPr lang="ko-KR" sz="2600" b="0" i="0" u="none" strike="noStrike" dirty="0">
              <a:solidFill>
                <a:srgbClr val="FDFDFD"/>
              </a:solidFill>
              <a:ea typeface="210 OmniGothic 050"/>
            </a:endParaRPr>
          </a:p>
        </p:txBody>
      </p:sp>
      <p:sp>
        <p:nvSpPr>
          <p:cNvPr id="36" name="TextBox 25"/>
          <p:cNvSpPr txBox="1"/>
          <p:nvPr/>
        </p:nvSpPr>
        <p:spPr>
          <a:xfrm>
            <a:off x="4939040" y="8763000"/>
            <a:ext cx="38481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서버</a:t>
            </a:r>
            <a:r>
              <a:rPr lang="en-US" altLang="ko-KR" sz="1500" dirty="0" smtClean="0">
                <a:solidFill>
                  <a:srgbClr val="FDFDFD"/>
                </a:solidFill>
                <a:ea typeface="Pretendard Medium"/>
              </a:rPr>
              <a:t> </a:t>
            </a: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운영체제 인프라 관리</a:t>
            </a:r>
            <a:endParaRPr lang="en-US" sz="1500" b="0" i="0" u="none" strike="noStrike" dirty="0" smtClean="0">
              <a:solidFill>
                <a:srgbClr val="FDFDFD"/>
              </a:solidFill>
              <a:latin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기술 스택 설정 </a:t>
            </a:r>
            <a:endParaRPr lang="en-US" sz="1500" b="0" i="0" u="none" strike="noStrike" dirty="0" smtClean="0">
              <a:solidFill>
                <a:srgbClr val="FDFDFD"/>
              </a:solidFill>
              <a:latin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시스템 설정 및 유지보수</a:t>
            </a:r>
            <a:r>
              <a:rPr lang="en-US" altLang="ko-KR" sz="1500" dirty="0" smtClean="0">
                <a:solidFill>
                  <a:srgbClr val="FDFDFD"/>
                </a:solidFill>
                <a:ea typeface="Pretendard Medium"/>
              </a:rPr>
              <a:t>, </a:t>
            </a: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보안</a:t>
            </a:r>
            <a:endParaRPr lang="en-US" sz="1500" b="0" i="0" u="none" strike="noStrike" dirty="0">
              <a:solidFill>
                <a:srgbClr val="FDFDFD"/>
              </a:solidFill>
              <a:latin typeface="Pretendard Medium"/>
            </a:endParaRPr>
          </a:p>
        </p:txBody>
      </p:sp>
      <p:pic>
        <p:nvPicPr>
          <p:cNvPr id="1030" name="Picture 6" descr="남자 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188" y="3430903"/>
            <a:ext cx="3310895" cy="331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모니터링 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602973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소셜 미디어 마케팅 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604" y="3356714"/>
            <a:ext cx="32766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9906000"/>
            <a:ext cx="16192500" cy="12700"/>
          </a:xfrm>
          <a:prstGeom prst="rect">
            <a:avLst/>
          </a:prstGeom>
        </p:spPr>
      </p:pic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682598"/>
              </p:ext>
            </p:extLst>
          </p:nvPr>
        </p:nvGraphicFramePr>
        <p:xfrm>
          <a:off x="1066800" y="1752600"/>
          <a:ext cx="16078200" cy="7200900"/>
        </p:xfrm>
        <a:graphic>
          <a:graphicData uri="http://schemas.openxmlformats.org/drawingml/2006/table">
            <a:tbl>
              <a:tblPr/>
              <a:tblGrid>
                <a:gridCol w="220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600" b="0" i="0" u="none" strike="noStrike" dirty="0" err="1">
                          <a:solidFill>
                            <a:srgbClr val="FBF7F1"/>
                          </a:solidFill>
                          <a:ea typeface="210 OmniGothic 050"/>
                        </a:rPr>
                        <a:t>사업명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1.17-</a:t>
                      </a:r>
                      <a:endParaRPr lang="en-US" altLang="ko-KR" sz="1600" dirty="0" smtClean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-2.18</a:t>
                      </a:r>
                      <a:endParaRPr lang="en-US" altLang="ko-KR" sz="1600" dirty="0" smtClean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4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요구사항 분석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04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시스템 설계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04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구현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731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테스트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604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배포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5200" y="9271000"/>
            <a:ext cx="952500" cy="10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8600" y="9271000"/>
            <a:ext cx="952500" cy="101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3600" y="2514600"/>
            <a:ext cx="21971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3600" y="3149600"/>
            <a:ext cx="33782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700" y="3822700"/>
            <a:ext cx="2197100" cy="317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1000" y="4483100"/>
            <a:ext cx="2374900" cy="317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5100" y="5130800"/>
            <a:ext cx="1333500" cy="317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9700" y="5803900"/>
            <a:ext cx="1333500" cy="317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29700" y="6464300"/>
            <a:ext cx="2438400" cy="317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6200" y="7137400"/>
            <a:ext cx="3048000" cy="317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42700" y="7785100"/>
            <a:ext cx="3429000" cy="317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84200" y="8445500"/>
            <a:ext cx="3429000" cy="3175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02. </a:t>
            </a:r>
            <a:r>
              <a:rPr lang="ko-KR" alt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타임라인</a:t>
            </a:r>
            <a:endParaRPr lang="en-US" altLang="ko-KR" sz="2000" dirty="0" smtClean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7424400" y="9753600"/>
            <a:ext cx="292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09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645900" y="9207500"/>
            <a:ext cx="14478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1400" b="0" i="0" u="none" strike="noStrike">
                <a:solidFill>
                  <a:srgbClr val="676767"/>
                </a:solidFill>
                <a:ea typeface="210 OmniGothic 040"/>
              </a:rPr>
              <a:t>계획된</a:t>
            </a:r>
            <a:r>
              <a:rPr lang="en-US" sz="1400" b="0" i="0" u="none" strike="noStrike">
                <a:solidFill>
                  <a:srgbClr val="676767"/>
                </a:solidFill>
                <a:latin typeface="210 OmniGothic 040"/>
              </a:rPr>
              <a:t> </a:t>
            </a:r>
            <a:r>
              <a:rPr lang="ko-KR" sz="1400" b="0" i="0" u="none" strike="noStrike">
                <a:solidFill>
                  <a:srgbClr val="676767"/>
                </a:solidFill>
                <a:ea typeface="210 OmniGothic 040"/>
              </a:rPr>
              <a:t>작업량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541500" y="9207500"/>
            <a:ext cx="17145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1400" b="0" i="0" u="none" strike="noStrike">
                <a:solidFill>
                  <a:srgbClr val="676767"/>
                </a:solidFill>
                <a:ea typeface="210 OmniGothic 040"/>
              </a:rPr>
              <a:t>현재까지의</a:t>
            </a:r>
            <a:r>
              <a:rPr lang="en-US" sz="1400" b="0" i="0" u="none" strike="noStrike">
                <a:solidFill>
                  <a:srgbClr val="676767"/>
                </a:solidFill>
                <a:latin typeface="210 OmniGothic 040"/>
              </a:rPr>
              <a:t> </a:t>
            </a:r>
            <a:r>
              <a:rPr lang="ko-KR" sz="1400" b="0" i="0" u="none" strike="noStrike">
                <a:solidFill>
                  <a:srgbClr val="676767"/>
                </a:solidFill>
                <a:ea typeface="210 OmniGothic 040"/>
              </a:rPr>
              <a:t>작업량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429000" y="2590800"/>
            <a:ext cx="21336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1200" b="0" i="0" u="none" strike="noStrike">
                <a:solidFill>
                  <a:srgbClr val="FDFDFD"/>
                </a:solidFill>
                <a:ea typeface="210 OmniGothic 040"/>
              </a:rPr>
              <a:t>내용을</a:t>
            </a:r>
            <a:r>
              <a:rPr lang="en-US" sz="1200" b="0" i="0" u="none" strike="noStrike">
                <a:solidFill>
                  <a:srgbClr val="FDFDFD"/>
                </a:solidFill>
                <a:latin typeface="210 OmniGothic 040"/>
              </a:rPr>
              <a:t> </a:t>
            </a:r>
            <a:r>
              <a:rPr lang="ko-KR" sz="1200" b="0" i="0" u="none" strike="noStrike">
                <a:solidFill>
                  <a:srgbClr val="FDFDFD"/>
                </a:solidFill>
                <a:ea typeface="210 OmniGothic 040"/>
              </a:rPr>
              <a:t>입력하세요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429000" y="3238500"/>
            <a:ext cx="33274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1200" b="0" i="0" u="none" strike="noStrike">
                <a:solidFill>
                  <a:srgbClr val="FDFDFD"/>
                </a:solidFill>
                <a:ea typeface="210 OmniGothic 040"/>
              </a:rPr>
              <a:t>내용을</a:t>
            </a:r>
            <a:r>
              <a:rPr lang="en-US" sz="1200" b="0" i="0" u="none" strike="noStrike">
                <a:solidFill>
                  <a:srgbClr val="FDFDFD"/>
                </a:solidFill>
                <a:latin typeface="210 OmniGothic 040"/>
              </a:rPr>
              <a:t> </a:t>
            </a:r>
            <a:r>
              <a:rPr lang="ko-KR" sz="1200" b="0" i="0" u="none" strike="noStrike">
                <a:solidFill>
                  <a:srgbClr val="FDFDFD"/>
                </a:solidFill>
                <a:ea typeface="210 OmniGothic 040"/>
              </a:rPr>
              <a:t>입력하세요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626100" y="3886200"/>
            <a:ext cx="21336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1200" b="0" i="0" u="none" strike="noStrike">
                <a:solidFill>
                  <a:srgbClr val="FDFDFD"/>
                </a:solidFill>
                <a:ea typeface="210 OmniGothic 040"/>
              </a:rPr>
              <a:t>내용을</a:t>
            </a:r>
            <a:r>
              <a:rPr lang="en-US" sz="1200" b="0" i="0" u="none" strike="noStrike">
                <a:solidFill>
                  <a:srgbClr val="FDFDFD"/>
                </a:solidFill>
                <a:latin typeface="210 OmniGothic 040"/>
              </a:rPr>
              <a:t> </a:t>
            </a:r>
            <a:r>
              <a:rPr lang="ko-KR" sz="1200" b="0" i="0" u="none" strike="noStrike">
                <a:solidFill>
                  <a:srgbClr val="FDFDFD"/>
                </a:solidFill>
                <a:ea typeface="210 OmniGothic 040"/>
              </a:rPr>
              <a:t>입력하세요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743700" y="4546600"/>
            <a:ext cx="23241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1200" b="0" i="0" u="none" strike="noStrike" dirty="0">
                <a:solidFill>
                  <a:srgbClr val="FDFDFD"/>
                </a:solidFill>
                <a:ea typeface="210 OmniGothic 040"/>
              </a:rPr>
              <a:t>내용을</a:t>
            </a:r>
            <a:r>
              <a:rPr lang="en-US" sz="1200" b="0" i="0" u="none" strike="noStrike" dirty="0">
                <a:solidFill>
                  <a:srgbClr val="FDFDFD"/>
                </a:solidFill>
                <a:latin typeface="210 OmniGothic 040"/>
              </a:rPr>
              <a:t> </a:t>
            </a:r>
            <a:r>
              <a:rPr lang="ko-KR" sz="1200" b="0" i="0" u="none" strike="noStrike" dirty="0" smtClean="0">
                <a:solidFill>
                  <a:srgbClr val="FDFDFD"/>
                </a:solidFill>
                <a:ea typeface="210 OmniGothic 040"/>
              </a:rPr>
              <a:t>입력하세요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772400" y="5219700"/>
            <a:ext cx="13462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1200" b="0" i="0" u="none" strike="noStrike">
                <a:solidFill>
                  <a:srgbClr val="FDFDFD"/>
                </a:solidFill>
                <a:ea typeface="210 OmniGothic 040"/>
              </a:rPr>
              <a:t>내용을</a:t>
            </a:r>
            <a:r>
              <a:rPr lang="en-US" sz="1200" b="0" i="0" u="none" strike="noStrike">
                <a:solidFill>
                  <a:srgbClr val="FDFDFD"/>
                </a:solidFill>
                <a:latin typeface="210 OmniGothic 040"/>
              </a:rPr>
              <a:t> </a:t>
            </a:r>
            <a:r>
              <a:rPr lang="ko-KR" sz="1200" b="0" i="0" u="none" strike="noStrike">
                <a:solidFill>
                  <a:srgbClr val="FDFDFD"/>
                </a:solidFill>
                <a:ea typeface="210 OmniGothic 040"/>
              </a:rPr>
              <a:t>입력하세요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004300" y="5880100"/>
            <a:ext cx="13589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1200" b="0" i="0" u="none" strike="noStrike" dirty="0">
                <a:solidFill>
                  <a:srgbClr val="FDFDFD"/>
                </a:solidFill>
                <a:ea typeface="210 OmniGothic 040"/>
              </a:rPr>
              <a:t>내용을</a:t>
            </a:r>
            <a:r>
              <a:rPr lang="en-US" sz="1200" b="0" i="0" u="none" strike="noStrike" dirty="0">
                <a:solidFill>
                  <a:srgbClr val="FDFDFD"/>
                </a:solidFill>
                <a:latin typeface="210 OmniGothic 040"/>
              </a:rPr>
              <a:t> </a:t>
            </a:r>
            <a:r>
              <a:rPr lang="ko-KR" sz="1200" b="0" i="0" u="none" strike="noStrike" dirty="0">
                <a:solidFill>
                  <a:srgbClr val="FDFDFD"/>
                </a:solidFill>
                <a:ea typeface="210 OmniGothic 040"/>
              </a:rPr>
              <a:t>입력하세요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004300" y="6540500"/>
            <a:ext cx="24638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1200" b="0" i="0" u="none" strike="noStrike">
                <a:solidFill>
                  <a:srgbClr val="FDFDFD"/>
                </a:solidFill>
                <a:ea typeface="210 OmniGothic 040"/>
              </a:rPr>
              <a:t>내용을</a:t>
            </a:r>
            <a:r>
              <a:rPr lang="en-US" sz="1200" b="0" i="0" u="none" strike="noStrike">
                <a:solidFill>
                  <a:srgbClr val="FDFDFD"/>
                </a:solidFill>
                <a:latin typeface="210 OmniGothic 040"/>
              </a:rPr>
              <a:t> </a:t>
            </a:r>
            <a:r>
              <a:rPr lang="ko-KR" sz="1200" b="0" i="0" u="none" strike="noStrike">
                <a:solidFill>
                  <a:srgbClr val="FDFDFD"/>
                </a:solidFill>
                <a:ea typeface="210 OmniGothic 040"/>
              </a:rPr>
              <a:t>입력하세요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23500" y="7213600"/>
            <a:ext cx="30734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1200" b="0" i="0" u="none" strike="noStrike">
                <a:solidFill>
                  <a:srgbClr val="FDFDFD"/>
                </a:solidFill>
                <a:ea typeface="210 OmniGothic 040"/>
              </a:rPr>
              <a:t>내용을</a:t>
            </a:r>
            <a:r>
              <a:rPr lang="en-US" sz="1200" b="0" i="0" u="none" strike="noStrike">
                <a:solidFill>
                  <a:srgbClr val="FDFDFD"/>
                </a:solidFill>
                <a:latin typeface="210 OmniGothic 040"/>
              </a:rPr>
              <a:t> </a:t>
            </a:r>
            <a:r>
              <a:rPr lang="ko-KR" sz="1200" b="0" i="0" u="none" strike="noStrike">
                <a:solidFill>
                  <a:srgbClr val="FDFDFD"/>
                </a:solidFill>
                <a:ea typeface="210 OmniGothic 040"/>
              </a:rPr>
              <a:t>입력하세요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442700" y="7861300"/>
            <a:ext cx="34417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1200" b="0" i="0" u="none" strike="noStrike">
                <a:solidFill>
                  <a:srgbClr val="FDFDFD"/>
                </a:solidFill>
                <a:ea typeface="210 OmniGothic 040"/>
              </a:rPr>
              <a:t>내용을</a:t>
            </a:r>
            <a:r>
              <a:rPr lang="en-US" sz="1200" b="0" i="0" u="none" strike="noStrike">
                <a:solidFill>
                  <a:srgbClr val="FDFDFD"/>
                </a:solidFill>
                <a:latin typeface="210 OmniGothic 040"/>
              </a:rPr>
              <a:t> </a:t>
            </a:r>
            <a:r>
              <a:rPr lang="ko-KR" sz="1200" b="0" i="0" u="none" strike="noStrike">
                <a:solidFill>
                  <a:srgbClr val="FDFDFD"/>
                </a:solidFill>
                <a:ea typeface="210 OmniGothic 040"/>
              </a:rPr>
              <a:t>입력하세요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271500" y="8521700"/>
            <a:ext cx="34417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1200" b="0" i="0" u="none" strike="noStrike">
                <a:solidFill>
                  <a:srgbClr val="FDFDFD"/>
                </a:solidFill>
                <a:ea typeface="210 OmniGothic 040"/>
              </a:rPr>
              <a:t>내용을</a:t>
            </a:r>
            <a:r>
              <a:rPr lang="en-US" sz="1200" b="0" i="0" u="none" strike="noStrike">
                <a:solidFill>
                  <a:srgbClr val="FDFDFD"/>
                </a:solidFill>
                <a:latin typeface="210 OmniGothic 040"/>
              </a:rPr>
              <a:t> </a:t>
            </a:r>
            <a:r>
              <a:rPr lang="ko-KR" sz="1200" b="0" i="0" u="none" strike="noStrike">
                <a:solidFill>
                  <a:srgbClr val="FDFDFD"/>
                </a:solidFill>
                <a:ea typeface="210 OmniGothic 040"/>
              </a:rPr>
              <a:t>입력하세요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71700"/>
            <a:ext cx="4699000" cy="556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200" y="2171700"/>
            <a:ext cx="4699000" cy="5562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7400" y="2171700"/>
            <a:ext cx="4699000" cy="5562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8496300"/>
            <a:ext cx="163830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3300" y="7943850"/>
            <a:ext cx="1117600" cy="736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2095500"/>
            <a:ext cx="4699000" cy="2997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7200" y="2070100"/>
            <a:ext cx="4699000" cy="2997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30100" y="2070100"/>
            <a:ext cx="4699000" cy="2997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524000" y="5461000"/>
            <a:ext cx="44196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 fontAlgn="base">
              <a:lnSpc>
                <a:spcPct val="99600"/>
              </a:lnSpc>
            </a:pPr>
            <a:r>
              <a:rPr lang="ko-KR" altLang="en-US" sz="2100" dirty="0">
                <a:solidFill>
                  <a:srgbClr val="A92C0C"/>
                </a:solidFill>
                <a:ea typeface="210 OmniGothic 050"/>
              </a:rPr>
              <a:t>시스템 목적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12000" y="5461000"/>
            <a:ext cx="40767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100" dirty="0" smtClean="0">
                <a:solidFill>
                  <a:srgbClr val="A92C0C"/>
                </a:solidFill>
                <a:ea typeface="210 OmniGothic 050"/>
              </a:rPr>
              <a:t>사용자</a:t>
            </a:r>
            <a:endParaRPr lang="ko-KR" sz="21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509500" y="5461000"/>
            <a:ext cx="41402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100" dirty="0">
                <a:solidFill>
                  <a:srgbClr val="A92C0C"/>
                </a:solidFill>
                <a:ea typeface="210 OmniGothic 050"/>
              </a:rPr>
              <a:t>관리자</a:t>
            </a:r>
            <a:endParaRPr lang="ko-KR" sz="2100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330700" y="8724900"/>
            <a:ext cx="9626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200" b="1" dirty="0" smtClean="0">
                <a:solidFill>
                  <a:schemeClr val="bg1"/>
                </a:solidFill>
                <a:latin typeface="210 OmniGothic 050"/>
              </a:rPr>
              <a:t>사용자와 관리자 기반의 흐름도 작성 </a:t>
            </a:r>
            <a:r>
              <a:rPr lang="en-US" altLang="ko-KR" sz="3200" b="1" dirty="0" smtClean="0">
                <a:solidFill>
                  <a:schemeClr val="bg1"/>
                </a:solidFill>
                <a:latin typeface="210 OmniGothic 050"/>
              </a:rPr>
              <a:t> </a:t>
            </a:r>
            <a:endParaRPr lang="ko-KR" altLang="ko-KR" sz="3200" b="1" dirty="0">
              <a:solidFill>
                <a:schemeClr val="bg1"/>
              </a:solidFill>
              <a:ea typeface="210 OmniGothic 05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990600"/>
            <a:ext cx="5156200" cy="4381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02.</a:t>
            </a:r>
            <a:r>
              <a:rPr lang="ko-KR" alt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알고리즘 설계서 </a:t>
            </a:r>
            <a:r>
              <a:rPr lang="en-US" altLang="ko-KR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식당 예약 </a:t>
            </a:r>
            <a:r>
              <a:rPr lang="ko-KR" alt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추천 시스템 </a:t>
            </a:r>
            <a:endParaRPr lang="ko-KR" sz="2000" dirty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21463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 fontAlgn="base">
              <a:lnSpc>
                <a:spcPct val="116199"/>
              </a:lnSpc>
            </a:pPr>
            <a:r>
              <a:rPr lang="ko-KR" altLang="en-US" sz="1600" dirty="0">
                <a:solidFill>
                  <a:srgbClr val="A92C0C"/>
                </a:solidFill>
                <a:latin typeface="Roboto Medium"/>
              </a:rPr>
              <a:t>기본 개요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65300" y="6178550"/>
            <a:ext cx="4178300" cy="4508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사용자가 손쉽게 식당을 예약하고  테마 별 맛집을 찾아서 커뮤니티를 이용 할 수 있는 웹 개발 </a:t>
            </a: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765300" y="7188200"/>
            <a:ext cx="41783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예약 </a:t>
            </a: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관리</a:t>
            </a:r>
            <a:r>
              <a:rPr lang="en-US" altLang="ko-KR" sz="1500" dirty="0">
                <a:solidFill>
                  <a:srgbClr val="353535"/>
                </a:solidFill>
                <a:ea typeface="Pretendard Regular"/>
              </a:rPr>
              <a:t>, </a:t>
            </a:r>
            <a:r>
              <a:rPr lang="en-US" altLang="ko-KR" sz="1500" dirty="0" err="1">
                <a:solidFill>
                  <a:srgbClr val="353535"/>
                </a:solidFill>
                <a:ea typeface="Pretendard Regular"/>
              </a:rPr>
              <a:t>결제</a:t>
            </a:r>
            <a:r>
              <a:rPr lang="en-US" altLang="ko-KR" sz="1500" dirty="0">
                <a:solidFill>
                  <a:srgbClr val="353535"/>
                </a:solidFill>
                <a:ea typeface="Pretendard Regular"/>
              </a:rPr>
              <a:t> </a:t>
            </a:r>
            <a:r>
              <a:rPr lang="en-US" altLang="ko-KR" sz="1500" dirty="0" err="1">
                <a:solidFill>
                  <a:srgbClr val="353535"/>
                </a:solidFill>
                <a:ea typeface="Pretendard Regular"/>
              </a:rPr>
              <a:t>처리</a:t>
            </a:r>
            <a:r>
              <a:rPr lang="en-US" altLang="ko-KR" sz="1500" dirty="0">
                <a:solidFill>
                  <a:srgbClr val="353535"/>
                </a:solidFill>
                <a:ea typeface="Pretendard Regular"/>
              </a:rPr>
              <a:t>, </a:t>
            </a: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알림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시스템</a:t>
            </a:r>
            <a:endParaRPr lang="en-US" altLang="ko-KR" dirty="0"/>
          </a:p>
          <a:p>
            <a:pPr marL="34290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endParaRPr lang="ko-KR" altLang="en-US" dirty="0"/>
          </a:p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175500" y="6096000"/>
            <a:ext cx="40132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사용자가 예약 가능한 날짜와 시간을 확인</a:t>
            </a:r>
            <a:r>
              <a:rPr lang="en-US" altLang="ko-KR" sz="1500" dirty="0">
                <a:solidFill>
                  <a:srgbClr val="353535"/>
                </a:solidFill>
                <a:ea typeface="Pretendard Regular"/>
              </a:rPr>
              <a:t>.</a:t>
            </a:r>
            <a:endParaRPr lang="en-US" sz="1500" dirty="0">
              <a:solidFill>
                <a:srgbClr val="353535"/>
              </a:solidFill>
              <a:ea typeface="Pretendard Regula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175500" y="6527800"/>
            <a:ext cx="40132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예약 신청 및 취소</a:t>
            </a:r>
            <a:endParaRPr lang="en-US" sz="1500" dirty="0">
              <a:solidFill>
                <a:srgbClr val="353535"/>
              </a:solidFill>
              <a:ea typeface="Pretendard Regula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175500" y="6959600"/>
            <a:ext cx="40132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예약 상태 </a:t>
            </a: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확인</a:t>
            </a:r>
            <a:endParaRPr lang="en-US" sz="1500" dirty="0">
              <a:solidFill>
                <a:srgbClr val="353535"/>
              </a:solidFill>
              <a:ea typeface="Pretendard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623800" y="6096000"/>
            <a:ext cx="40386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테이블 정보 관리 </a:t>
            </a:r>
            <a:r>
              <a:rPr lang="en-US" altLang="ko-KR" sz="1500" dirty="0">
                <a:solidFill>
                  <a:srgbClr val="353535"/>
                </a:solidFill>
                <a:ea typeface="Pretendard Regular"/>
              </a:rPr>
              <a:t>(</a:t>
            </a: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테이블 수</a:t>
            </a:r>
            <a:r>
              <a:rPr lang="en-US" altLang="ko-KR" sz="1500" dirty="0">
                <a:solidFill>
                  <a:srgbClr val="353535"/>
                </a:solidFill>
                <a:ea typeface="Pretendard Regular"/>
              </a:rPr>
              <a:t>, </a:t>
            </a: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크기</a:t>
            </a:r>
            <a:r>
              <a:rPr lang="en-US" altLang="ko-KR" sz="1500" dirty="0">
                <a:solidFill>
                  <a:srgbClr val="353535"/>
                </a:solidFill>
                <a:ea typeface="Pretendard Regular"/>
              </a:rPr>
              <a:t>)</a:t>
            </a:r>
            <a:endParaRPr lang="en-US" sz="1500" dirty="0">
              <a:solidFill>
                <a:srgbClr val="353535"/>
              </a:solidFill>
              <a:ea typeface="Pretendard Regular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623800" y="6527800"/>
            <a:ext cx="40386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예약 내역 확인 및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변경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	</a:t>
            </a:r>
            <a:endParaRPr lang="en-US" sz="1500" dirty="0">
              <a:solidFill>
                <a:srgbClr val="353535"/>
              </a:solidFill>
              <a:ea typeface="Pretendard Regular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623800" y="6959600"/>
            <a:ext cx="40386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특정 날짜와 시간의 예약 상태 조회</a:t>
            </a:r>
            <a:endParaRPr lang="en-US" sz="1500" dirty="0">
              <a:solidFill>
                <a:srgbClr val="353535"/>
              </a:solidFill>
              <a:ea typeface="Pretendard Regula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03</a:t>
            </a:r>
          </a:p>
        </p:txBody>
      </p:sp>
      <p:sp>
        <p:nvSpPr>
          <p:cNvPr id="30" name="TextBox 20"/>
          <p:cNvSpPr txBox="1"/>
          <p:nvPr/>
        </p:nvSpPr>
        <p:spPr>
          <a:xfrm>
            <a:off x="1765300" y="6794500"/>
            <a:ext cx="41783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 fontAlgn="base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식당 검색 및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추천</a:t>
            </a:r>
            <a:r>
              <a:rPr lang="en-US" altLang="ko-KR" sz="1500" dirty="0">
                <a:solidFill>
                  <a:srgbClr val="353535"/>
                </a:solidFill>
                <a:ea typeface="Pretendard Regular"/>
              </a:rPr>
              <a:t> 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 </a:t>
            </a: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사용자 관리</a:t>
            </a:r>
            <a:r>
              <a:rPr lang="en-US" altLang="ko-KR" sz="1500" dirty="0">
                <a:solidFill>
                  <a:srgbClr val="353535"/>
                </a:solidFill>
                <a:ea typeface="Pretendard Regular"/>
              </a:rPr>
              <a:t>, </a:t>
            </a: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관리자 관리</a:t>
            </a:r>
            <a:endParaRPr lang="ko-KR" altLang="en-US" sz="1500" dirty="0">
              <a:solidFill>
                <a:srgbClr val="353535"/>
              </a:solidFill>
              <a:ea typeface="Pretendard Regular"/>
            </a:endParaRPr>
          </a:p>
          <a:p>
            <a:pPr marL="34290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endParaRPr lang="ko-KR" altLang="en-US" dirty="0"/>
          </a:p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71700"/>
            <a:ext cx="4699000" cy="556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0" y="2171700"/>
            <a:ext cx="4699000" cy="5562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7400" y="2171700"/>
            <a:ext cx="4699000" cy="5562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8496300"/>
            <a:ext cx="163830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5200" y="7518400"/>
            <a:ext cx="1117600" cy="736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2095500"/>
            <a:ext cx="4699000" cy="2997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7200" y="2070100"/>
            <a:ext cx="4699000" cy="2997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30100" y="2070100"/>
            <a:ext cx="4699000" cy="2997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524000" y="5461000"/>
            <a:ext cx="44196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A92C0C"/>
                </a:solidFill>
                <a:ea typeface="210 OmniGothic 050"/>
              </a:rPr>
              <a:t>직업</a:t>
            </a:r>
            <a:r>
              <a:rPr lang="en-US" sz="2100" b="0" i="0" u="none" strike="noStrike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100" b="0" i="0" u="none" strike="noStrike">
                <a:solidFill>
                  <a:srgbClr val="A92C0C"/>
                </a:solidFill>
                <a:ea typeface="210 OmniGothic 050"/>
              </a:rPr>
              <a:t>교육과</a:t>
            </a:r>
            <a:r>
              <a:rPr lang="en-US" sz="2100" b="0" i="0" u="none" strike="noStrike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100" b="0" i="0" u="none" strike="noStrike">
                <a:solidFill>
                  <a:srgbClr val="A92C0C"/>
                </a:solidFill>
                <a:ea typeface="210 OmniGothic 050"/>
              </a:rPr>
              <a:t>훈련</a:t>
            </a:r>
            <a:r>
              <a:rPr lang="en-US" sz="2100" b="0" i="0" u="none" strike="noStrike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100" b="0" i="0" u="none" strike="noStrike">
                <a:solidFill>
                  <a:srgbClr val="A92C0C"/>
                </a:solidFill>
                <a:ea typeface="210 OmniGothic 050"/>
              </a:rPr>
              <a:t>수요</a:t>
            </a:r>
            <a:r>
              <a:rPr lang="en-US" sz="2100" b="0" i="0" u="none" strike="noStrike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100" b="0" i="0" u="none" strike="noStrike">
                <a:solidFill>
                  <a:srgbClr val="A92C0C"/>
                </a:solidFill>
                <a:ea typeface="210 OmniGothic 050"/>
              </a:rPr>
              <a:t>증가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12000" y="5461000"/>
            <a:ext cx="40767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A92C0C"/>
                </a:solidFill>
                <a:ea typeface="210 OmniGothic 050"/>
              </a:rPr>
              <a:t>네트워킹</a:t>
            </a:r>
            <a:r>
              <a:rPr lang="en-US" sz="2100" b="0" i="0" u="none" strike="noStrike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100" b="0" i="0" u="none" strike="noStrike">
                <a:solidFill>
                  <a:srgbClr val="A92C0C"/>
                </a:solidFill>
                <a:ea typeface="210 OmniGothic 050"/>
              </a:rPr>
              <a:t>기회의</a:t>
            </a:r>
            <a:r>
              <a:rPr lang="en-US" sz="2100" b="0" i="0" u="none" strike="noStrike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100" b="0" i="0" u="none" strike="noStrike">
                <a:solidFill>
                  <a:srgbClr val="A92C0C"/>
                </a:solidFill>
                <a:ea typeface="210 OmniGothic 050"/>
              </a:rPr>
              <a:t>부족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509500" y="5461000"/>
            <a:ext cx="41402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A92C0C"/>
                </a:solidFill>
                <a:ea typeface="210 OmniGothic 050"/>
              </a:rPr>
              <a:t>기업의</a:t>
            </a:r>
            <a:r>
              <a:rPr lang="en-US" sz="2100" b="0" i="0" u="none" strike="noStrike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100" b="0" i="0" u="none" strike="noStrike">
                <a:solidFill>
                  <a:srgbClr val="A92C0C"/>
                </a:solidFill>
                <a:ea typeface="210 OmniGothic 050"/>
              </a:rPr>
              <a:t>인재</a:t>
            </a:r>
            <a:r>
              <a:rPr lang="en-US" sz="2100" b="0" i="0" u="none" strike="noStrike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100" b="0" i="0" u="none" strike="noStrike">
                <a:solidFill>
                  <a:srgbClr val="A92C0C"/>
                </a:solidFill>
                <a:ea typeface="210 OmniGothic 050"/>
              </a:rPr>
              <a:t>발굴</a:t>
            </a:r>
            <a:r>
              <a:rPr lang="en-US" sz="2100" b="0" i="0" u="none" strike="noStrike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100" b="0" i="0" u="none" strike="noStrike">
                <a:solidFill>
                  <a:srgbClr val="A92C0C"/>
                </a:solidFill>
                <a:ea typeface="210 OmniGothic 050"/>
              </a:rPr>
              <a:t>어려움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330700" y="8724900"/>
            <a:ext cx="9626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altLang="ko-KR" sz="3200" dirty="0" smtClean="0">
                <a:solidFill>
                  <a:schemeClr val="bg1"/>
                </a:solidFill>
                <a:latin typeface="210 OmniGothic 050"/>
              </a:rPr>
              <a:t>02. </a:t>
            </a:r>
            <a:r>
              <a:rPr lang="ko-KR" altLang="en-US" sz="3200" dirty="0" smtClean="0">
                <a:solidFill>
                  <a:schemeClr val="bg1"/>
                </a:solidFill>
                <a:ea typeface="210 OmniGothic 050"/>
              </a:rPr>
              <a:t>프로젝트</a:t>
            </a:r>
            <a:r>
              <a:rPr lang="en-US" altLang="ko-KR" sz="3200" dirty="0" smtClean="0">
                <a:solidFill>
                  <a:schemeClr val="bg1"/>
                </a:solidFill>
                <a:latin typeface="210 OmniGothic 050"/>
              </a:rPr>
              <a:t> </a:t>
            </a:r>
            <a:r>
              <a:rPr lang="ko-KR" altLang="ko-KR" sz="3200" dirty="0" smtClean="0">
                <a:solidFill>
                  <a:schemeClr val="bg1"/>
                </a:solidFill>
                <a:ea typeface="210 OmniGothic 050"/>
              </a:rPr>
              <a:t>선정</a:t>
            </a:r>
            <a:r>
              <a:rPr lang="en-US" altLang="ko-KR" sz="3200" dirty="0" smtClean="0">
                <a:solidFill>
                  <a:schemeClr val="bg1"/>
                </a:solidFill>
                <a:latin typeface="210 OmniGothic 050"/>
              </a:rPr>
              <a:t> </a:t>
            </a:r>
            <a:r>
              <a:rPr lang="ko-KR" altLang="ko-KR" sz="3200" dirty="0" smtClean="0">
                <a:solidFill>
                  <a:schemeClr val="bg1"/>
                </a:solidFill>
                <a:ea typeface="210 OmniGothic 050"/>
              </a:rPr>
              <a:t>배경</a:t>
            </a:r>
            <a:r>
              <a:rPr lang="en-US" altLang="ko-KR" sz="3200" dirty="0" smtClean="0">
                <a:solidFill>
                  <a:schemeClr val="bg1"/>
                </a:solidFill>
                <a:latin typeface="210 OmniGothic 050"/>
              </a:rPr>
              <a:t> </a:t>
            </a:r>
            <a:r>
              <a:rPr lang="ko-KR" altLang="ko-KR" sz="3200" dirty="0" smtClean="0">
                <a:solidFill>
                  <a:schemeClr val="bg1"/>
                </a:solidFill>
                <a:ea typeface="210 OmniGothic 050"/>
              </a:rPr>
              <a:t>및</a:t>
            </a:r>
            <a:r>
              <a:rPr lang="en-US" altLang="ko-KR" sz="3200" dirty="0" smtClean="0">
                <a:solidFill>
                  <a:schemeClr val="bg1"/>
                </a:solidFill>
                <a:latin typeface="210 OmniGothic 050"/>
              </a:rPr>
              <a:t> </a:t>
            </a:r>
            <a:r>
              <a:rPr lang="ko-KR" altLang="ko-KR" sz="3200" dirty="0" smtClean="0">
                <a:solidFill>
                  <a:schemeClr val="bg1"/>
                </a:solidFill>
                <a:ea typeface="210 OmniGothic 050"/>
              </a:rPr>
              <a:t>필요성</a:t>
            </a:r>
            <a:endParaRPr lang="ko-KR" altLang="ko-KR" sz="3200" dirty="0">
              <a:solidFill>
                <a:schemeClr val="bg1"/>
              </a:solidFill>
              <a:ea typeface="210 OmniGothic 05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990600"/>
            <a:ext cx="64516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03. </a:t>
            </a:r>
            <a:r>
              <a:rPr lang="ko-KR" alt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사용자와 관리자 기반의 </a:t>
            </a:r>
            <a:r>
              <a:rPr lang="ko-KR" alt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흐름도 작성</a:t>
            </a:r>
            <a:endParaRPr lang="ko-KR" altLang="ko-KR" sz="2000" b="1" dirty="0">
              <a:solidFill>
                <a:schemeClr val="bg1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65300" y="6096000"/>
            <a:ext cx="41783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sz="1500" b="0" i="0" u="none" strike="noStrike" dirty="0">
                <a:solidFill>
                  <a:srgbClr val="353535"/>
                </a:solidFill>
                <a:ea typeface="Pretendard Regular"/>
              </a:rPr>
              <a:t>이곳에</a:t>
            </a:r>
            <a:r>
              <a:rPr lang="en-US" sz="1500" b="0" i="0" u="none" strike="noStrike" dirty="0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 dirty="0">
                <a:solidFill>
                  <a:srgbClr val="353535"/>
                </a:solidFill>
                <a:ea typeface="Pretendard Regular"/>
              </a:rPr>
              <a:t>해당</a:t>
            </a:r>
            <a:r>
              <a:rPr lang="en-US" sz="1500" b="0" i="0" u="none" strike="noStrike" dirty="0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 dirty="0">
                <a:solidFill>
                  <a:srgbClr val="353535"/>
                </a:solidFill>
                <a:ea typeface="Pretendard Regular"/>
              </a:rPr>
              <a:t>배경을</a:t>
            </a:r>
            <a:r>
              <a:rPr lang="en-US" sz="1500" b="0" i="0" u="none" strike="noStrike" dirty="0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 dirty="0">
                <a:solidFill>
                  <a:srgbClr val="353535"/>
                </a:solidFill>
                <a:ea typeface="Pretendard Regular"/>
              </a:rPr>
              <a:t>설명하는</a:t>
            </a:r>
            <a:r>
              <a:rPr lang="en-US" sz="1500" b="0" i="0" u="none" strike="noStrike" dirty="0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 dirty="0">
                <a:solidFill>
                  <a:srgbClr val="353535"/>
                </a:solidFill>
                <a:ea typeface="Pretendard Regular"/>
              </a:rPr>
              <a:t>글을</a:t>
            </a:r>
            <a:r>
              <a:rPr lang="en-US" sz="1500" b="0" i="0" u="none" strike="noStrike" dirty="0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 dirty="0">
                <a:solidFill>
                  <a:srgbClr val="353535"/>
                </a:solidFill>
                <a:ea typeface="Pretendard Regular"/>
              </a:rPr>
              <a:t>작성하세요</a:t>
            </a:r>
            <a:r>
              <a:rPr lang="en-US" sz="1500" b="0" i="0" u="none" strike="noStrike" dirty="0">
                <a:solidFill>
                  <a:srgbClr val="353535"/>
                </a:solidFill>
                <a:latin typeface="Pretendard Regular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65300" y="6527800"/>
            <a:ext cx="41783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이곳에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구체적인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배경을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적어주세요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65300" y="6959600"/>
            <a:ext cx="41783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이곳에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해당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배경의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근거를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입력하세요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175500" y="6096000"/>
            <a:ext cx="40132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이곳에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해당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배경을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설명하는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글을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작성하세요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175500" y="6527800"/>
            <a:ext cx="40132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이곳에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구체적인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배경을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적어주세요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175500" y="6959600"/>
            <a:ext cx="40132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이곳에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해당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배경의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근거를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입력하세요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623800" y="6096000"/>
            <a:ext cx="40386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이곳에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해당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배경을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설명하는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글을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작성하세요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623800" y="6527800"/>
            <a:ext cx="40386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이곳에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구체적인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배경을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적어주세요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623800" y="6959600"/>
            <a:ext cx="40386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이곳에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해당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배경의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근거를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입력하세요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9576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1562100"/>
            <a:ext cx="7962900" cy="3886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5676900"/>
            <a:ext cx="7962900" cy="3886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900" y="1562100"/>
            <a:ext cx="7962900" cy="3886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900" y="5676900"/>
            <a:ext cx="7962900" cy="3886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7785100" y="4191000"/>
            <a:ext cx="1257300" cy="1257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232900" y="4191000"/>
            <a:ext cx="1257300" cy="1257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785100" y="5676900"/>
            <a:ext cx="1257300" cy="1257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9232900" y="5676900"/>
            <a:ext cx="1257300" cy="1257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18415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5969000"/>
            <a:ext cx="254000" cy="254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83000" y="1841500"/>
            <a:ext cx="254000" cy="254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95700" y="5969000"/>
            <a:ext cx="254000" cy="254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92200" y="990600"/>
            <a:ext cx="3543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03. </a:t>
            </a:r>
            <a:r>
              <a:rPr lang="en-US" sz="2000" b="0" i="0" u="none" strike="noStrike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SWOT </a:t>
            </a:r>
            <a:r>
              <a:rPr lang="ko-KR" sz="2000" b="0" i="0" u="none" strike="noStrike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분석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424400" y="9753600"/>
            <a:ext cx="292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51800" y="4330700"/>
            <a:ext cx="8001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600" b="0" i="0" u="none" strike="noStrike">
                <a:solidFill>
                  <a:srgbClr val="F8F5EF"/>
                </a:solidFill>
                <a:latin typeface="Bebas"/>
              </a:rPr>
              <a:t>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36100" y="4343400"/>
            <a:ext cx="8001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600" b="0" i="0" u="none" strike="noStrike">
                <a:solidFill>
                  <a:srgbClr val="F8F5EF"/>
                </a:solidFill>
                <a:latin typeface="Bebas"/>
              </a:rPr>
              <a:t>W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026400" y="5791200"/>
            <a:ext cx="8001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600" b="0" i="0" u="none" strike="noStrike">
                <a:solidFill>
                  <a:srgbClr val="F8F5EF"/>
                </a:solidFill>
                <a:latin typeface="Bebas"/>
              </a:rPr>
              <a:t>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72600" y="5791200"/>
            <a:ext cx="9652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600" b="0" i="0" u="none" strike="noStrike">
                <a:solidFill>
                  <a:srgbClr val="F8F5EF"/>
                </a:solidFill>
                <a:latin typeface="Bebas"/>
              </a:rPr>
              <a:t>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28800" y="1803400"/>
            <a:ext cx="1765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DACEB4"/>
                </a:solidFill>
                <a:latin typeface="Bebas"/>
              </a:rPr>
              <a:t>Strengths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28800" y="5930900"/>
            <a:ext cx="1765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DACEB4"/>
                </a:solidFill>
                <a:latin typeface="Bebas"/>
              </a:rPr>
              <a:t>Opportunities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693900" y="1803400"/>
            <a:ext cx="1638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DACEB4"/>
                </a:solidFill>
                <a:latin typeface="Bebas"/>
              </a:rPr>
              <a:t>Weaknesses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100300" y="5930900"/>
            <a:ext cx="1219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DACEB4"/>
                </a:solidFill>
                <a:latin typeface="Bebas"/>
              </a:rPr>
              <a:t>Threats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24000" y="28702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편리성</a:t>
            </a:r>
            <a:r>
              <a:rPr lang="en-US" altLang="ko-KR" sz="1800" b="0" i="0" u="none" strike="noStrike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사용자가 원하는 시간</a:t>
            </a:r>
            <a:r>
              <a:rPr lang="en-US" altLang="ko-KR" sz="1800" b="0" i="0" u="none" strike="noStrike" dirty="0" smtClean="0">
                <a:solidFill>
                  <a:srgbClr val="353535"/>
                </a:solidFill>
                <a:ea typeface="Pretendard Medium"/>
              </a:rPr>
              <a:t>, </a:t>
            </a: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위치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,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음식을 예약할 수 있는 시스템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524000" y="3378201"/>
            <a:ext cx="72136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데이터 기반 추천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고객의 선호도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,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 위치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,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리뷰 데이터를 분석해 맞춤 추천 제공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524000" y="3873500"/>
            <a:ext cx="68580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사용자 경험 향상</a:t>
            </a:r>
            <a:r>
              <a:rPr lang="en-US" altLang="ko-KR" sz="1800" b="0" i="0" u="none" strike="noStrike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실시간 예약 확인</a:t>
            </a:r>
            <a:r>
              <a:rPr lang="en-US" altLang="ko-KR" sz="1800" b="0" i="0" u="none" strike="noStrike" dirty="0" smtClean="0">
                <a:solidFill>
                  <a:srgbClr val="353535"/>
                </a:solidFill>
                <a:ea typeface="Pretendard Medium"/>
              </a:rPr>
              <a:t>,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알림 기능 등으로 사용자 편의성 증가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528300" y="28702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초기 데이터 부족</a:t>
            </a:r>
            <a:r>
              <a:rPr lang="en-US" altLang="ko-KR" sz="1800" b="0" i="0" u="none" strike="noStrike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초기 단계라면 정확도가 낮을 수 있음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0528300" y="33782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제휴 식당 부족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: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 등록된 식당 수가 적으면 사용자 만족도가 떨어짐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528300" y="38735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사용자 신뢰 문제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추천 결과가 신뢰를 얻지 못하면 사용자 이탈 가능성이 있음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.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524000" y="7112000"/>
            <a:ext cx="6858000" cy="69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외식 산업 성장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외식 서비스 시장의 성장과 함께 더 많은 사용자 유치 가능 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524000" y="76200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소셜 미디어 연계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사용자 리뷰 및 추천을 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SNS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와 연계해 홍보 가능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524000" y="8115300"/>
            <a:ext cx="72136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AI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및 </a:t>
            </a:r>
            <a:r>
              <a:rPr lang="ko-KR" altLang="en-US" dirty="0" err="1" smtClean="0">
                <a:solidFill>
                  <a:srgbClr val="353535"/>
                </a:solidFill>
                <a:ea typeface="Pretendard Medium"/>
              </a:rPr>
              <a:t>머신러닝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 활용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추천 알고리즘의 고도화 및 개인화 서비스 제공 가능  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0528300" y="71120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경쟁심화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유사한 서비스를 제공하는 경쟁자가 많음</a:t>
            </a:r>
            <a:endParaRPr lang="en-US" altLang="ko-KR" dirty="0" smtClean="0">
              <a:solidFill>
                <a:srgbClr val="353535"/>
              </a:solidFill>
              <a:latin typeface="Pretendard Medium"/>
            </a:endParaRPr>
          </a:p>
          <a:p>
            <a:pPr lvl="0" algn="l">
              <a:lnSpc>
                <a:spcPct val="116199"/>
              </a:lnSpc>
              <a:buClr>
                <a:srgbClr val="353535"/>
              </a:buClr>
            </a:pP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0528300" y="76200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기술 변화</a:t>
            </a:r>
            <a:r>
              <a:rPr lang="en-US" altLang="ko-KR" sz="1800" b="0" i="0" u="none" strike="noStrike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빠른 기술 변화로 기존 프로그램이 도태될 위험이 있음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0528300" y="81153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식당 파트너의 이탈</a:t>
            </a:r>
            <a:r>
              <a:rPr lang="en-US" altLang="ko-KR" sz="1800" b="0" i="0" u="none" strike="noStrike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제휴 식당이 경쟁사로 이탈될 가능성이 있음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 Light"/>
              </a:rPr>
              <a:t>SWOT Analysis</a:t>
            </a:r>
            <a:endParaRPr lang="en-US" sz="1600" b="0" i="0" u="none" strike="noStrike" dirty="0">
              <a:solidFill>
                <a:srgbClr val="A92C0C"/>
              </a:solidFill>
              <a:latin typeface="Roboto Light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943100"/>
            <a:ext cx="14782800" cy="5791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8496300"/>
            <a:ext cx="163830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5200" y="7518400"/>
            <a:ext cx="1117600" cy="736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 smtClean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03. </a:t>
            </a:r>
            <a:r>
              <a:rPr lang="ko-KR" altLang="en-US" sz="2000" dirty="0" err="1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유즈케이스</a:t>
            </a:r>
            <a:r>
              <a:rPr 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다이어그램</a:t>
            </a:r>
            <a:endParaRPr lang="en-US" altLang="ko-KR" sz="2000" dirty="0" smtClean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03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150" y="2030145"/>
            <a:ext cx="7772400" cy="534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29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79" y="1714500"/>
            <a:ext cx="15366332" cy="6019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8496300"/>
            <a:ext cx="163830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5200" y="7518400"/>
            <a:ext cx="1117600" cy="736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 smtClean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04. </a:t>
            </a:r>
            <a:r>
              <a:rPr lang="ko-KR" altLang="en-US" sz="2000" dirty="0" err="1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자료흐름도</a:t>
            </a:r>
            <a:r>
              <a:rPr lang="en-US" altLang="ko-KR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(DFD)</a:t>
            </a:r>
          </a:p>
          <a:p>
            <a:pPr marL="457200" lvl="0" indent="-457200" algn="l">
              <a:lnSpc>
                <a:spcPct val="116199"/>
              </a:lnSpc>
              <a:buAutoNum type="arabicPeriod" startAt="2"/>
            </a:pPr>
            <a:endParaRPr lang="en-US" altLang="ko-KR" sz="2000" dirty="0" smtClean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03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0" y="1831400"/>
            <a:ext cx="9004300" cy="550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9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1676400"/>
            <a:ext cx="8051800" cy="391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676400"/>
            <a:ext cx="8051800" cy="3911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0" y="5588000"/>
            <a:ext cx="8051800" cy="391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5588000"/>
            <a:ext cx="8051800" cy="3911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900" y="5143500"/>
            <a:ext cx="914400" cy="469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712700" y="5575300"/>
            <a:ext cx="914400" cy="46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458200" y="7302500"/>
            <a:ext cx="914400" cy="469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928100" y="3403600"/>
            <a:ext cx="914400" cy="469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7886700" y="4279900"/>
            <a:ext cx="2527300" cy="2527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8140700" y="4533900"/>
            <a:ext cx="2006600" cy="2006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2500" y="2133600"/>
            <a:ext cx="723900" cy="723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65100" y="2171700"/>
            <a:ext cx="635000" cy="635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98400" y="6121400"/>
            <a:ext cx="1168400" cy="1168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37100" y="6311900"/>
            <a:ext cx="774700" cy="774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A92C0C"/>
                </a:solidFill>
                <a:latin typeface="210 OmniGothic 050"/>
              </a:rPr>
              <a:t>04. </a:t>
            </a:r>
            <a:r>
              <a:rPr lang="ko-KR" sz="2000" b="0" i="0" u="none" strike="noStrike">
                <a:solidFill>
                  <a:srgbClr val="A92C0C"/>
                </a:solidFill>
                <a:ea typeface="210 OmniGothic 050"/>
              </a:rPr>
              <a:t>비즈니스</a:t>
            </a:r>
            <a:r>
              <a:rPr lang="en-US" sz="2000" b="0" i="0" u="none" strike="noStrike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000" b="0" i="0" u="none" strike="noStrike">
                <a:solidFill>
                  <a:srgbClr val="A92C0C"/>
                </a:solidFill>
                <a:ea typeface="210 OmniGothic 050"/>
              </a:rPr>
              <a:t>모델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424400" y="9753600"/>
            <a:ext cx="292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06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191500" y="5410200"/>
            <a:ext cx="1905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>
                <a:solidFill>
                  <a:srgbClr val="F1EDE5"/>
                </a:solidFill>
                <a:ea typeface="210 OmniGothic 050"/>
              </a:rPr>
              <a:t>매칭</a:t>
            </a:r>
            <a:r>
              <a:rPr lang="en-US" sz="2200" b="0" i="0" u="none" strike="noStrike">
                <a:solidFill>
                  <a:srgbClr val="F1EDE5"/>
                </a:solidFill>
                <a:latin typeface="210 OmniGothic 050"/>
              </a:rPr>
              <a:t> </a:t>
            </a:r>
            <a:r>
              <a:rPr lang="ko-KR" sz="2200" b="0" i="0" u="none" strike="noStrike">
                <a:solidFill>
                  <a:srgbClr val="F1EDE5"/>
                </a:solidFill>
                <a:ea typeface="210 OmniGothic 050"/>
              </a:rPr>
              <a:t>서비스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51300" y="3009900"/>
            <a:ext cx="2133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210 OmniGothic 050"/>
              </a:rPr>
              <a:t>본</a:t>
            </a:r>
            <a:r>
              <a:rPr lang="en-US" sz="2000" b="0" i="0" u="none" strike="noStrike">
                <a:solidFill>
                  <a:srgbClr val="000000"/>
                </a:solidFill>
                <a:latin typeface="210 OmniGothic 050"/>
              </a:rPr>
              <a:t>  </a:t>
            </a:r>
            <a:r>
              <a:rPr lang="ko-KR" sz="2000" b="0" i="0" u="none" strike="noStrike">
                <a:solidFill>
                  <a:srgbClr val="000000"/>
                </a:solidFill>
                <a:ea typeface="210 OmniGothic 050"/>
              </a:rPr>
              <a:t>사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47900" y="3606800"/>
            <a:ext cx="57531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4499"/>
              </a:lnSpc>
            </a:pPr>
            <a:r>
              <a:rPr lang="ko-KR" sz="1600" b="0" i="0" u="none" strike="noStrike" dirty="0">
                <a:solidFill>
                  <a:srgbClr val="454545"/>
                </a:solidFill>
                <a:ea typeface="Pretendard Medium"/>
              </a:rPr>
              <a:t>비즈니스</a:t>
            </a:r>
            <a:r>
              <a:rPr lang="en-US" sz="1600" b="0" i="0" u="none" strike="noStrike" dirty="0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 dirty="0">
                <a:solidFill>
                  <a:srgbClr val="454545"/>
                </a:solidFill>
                <a:ea typeface="Pretendard Medium"/>
              </a:rPr>
              <a:t>모델은</a:t>
            </a:r>
            <a:r>
              <a:rPr lang="en-US" sz="1600" b="0" i="0" u="none" strike="noStrike" dirty="0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 dirty="0">
                <a:solidFill>
                  <a:srgbClr val="454545"/>
                </a:solidFill>
                <a:ea typeface="Pretendard Medium"/>
              </a:rPr>
              <a:t>기업이</a:t>
            </a:r>
            <a:r>
              <a:rPr lang="en-US" sz="1600" b="0" i="0" u="none" strike="noStrike" dirty="0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 dirty="0">
                <a:solidFill>
                  <a:srgbClr val="454545"/>
                </a:solidFill>
                <a:ea typeface="Pretendard Medium"/>
              </a:rPr>
              <a:t>가치를</a:t>
            </a:r>
            <a:r>
              <a:rPr lang="en-US" sz="1600" b="0" i="0" u="none" strike="noStrike" dirty="0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 dirty="0">
                <a:solidFill>
                  <a:srgbClr val="454545"/>
                </a:solidFill>
                <a:ea typeface="Pretendard Medium"/>
              </a:rPr>
              <a:t>창출하고</a:t>
            </a:r>
            <a:r>
              <a:rPr lang="en-US" sz="1600" b="0" i="0" u="none" strike="noStrike" dirty="0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 dirty="0">
                <a:solidFill>
                  <a:srgbClr val="454545"/>
                </a:solidFill>
                <a:ea typeface="Pretendard Medium"/>
              </a:rPr>
              <a:t>수익을</a:t>
            </a:r>
            <a:r>
              <a:rPr lang="en-US" sz="1600" b="0" i="0" u="none" strike="noStrike" dirty="0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 dirty="0">
                <a:solidFill>
                  <a:srgbClr val="454545"/>
                </a:solidFill>
                <a:ea typeface="Pretendard Medium"/>
              </a:rPr>
              <a:t>올리는</a:t>
            </a:r>
            <a:r>
              <a:rPr lang="en-US" sz="1600" b="0" i="0" u="none" strike="noStrike" dirty="0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 dirty="0">
                <a:solidFill>
                  <a:srgbClr val="454545"/>
                </a:solidFill>
                <a:ea typeface="Pretendard Medium"/>
              </a:rPr>
              <a:t>방식을</a:t>
            </a:r>
            <a:r>
              <a:rPr lang="en-US" sz="1600" b="0" i="0" u="none" strike="noStrike" dirty="0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 dirty="0">
                <a:solidFill>
                  <a:srgbClr val="454545"/>
                </a:solidFill>
                <a:ea typeface="Pretendard Medium"/>
              </a:rPr>
              <a:t>설명하는</a:t>
            </a:r>
            <a:r>
              <a:rPr lang="en-US" sz="1600" b="0" i="0" u="none" strike="noStrike" dirty="0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 dirty="0">
                <a:solidFill>
                  <a:srgbClr val="454545"/>
                </a:solidFill>
                <a:ea typeface="Pretendard Medium"/>
              </a:rPr>
              <a:t>핵심</a:t>
            </a:r>
            <a:r>
              <a:rPr lang="en-US" sz="1600" b="0" i="0" u="none" strike="noStrike" dirty="0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 dirty="0">
                <a:solidFill>
                  <a:srgbClr val="454545"/>
                </a:solidFill>
                <a:ea typeface="Pretendard Medium"/>
              </a:rPr>
              <a:t>요소입니다</a:t>
            </a:r>
            <a:r>
              <a:rPr lang="en-US" sz="1600" b="0" i="0" u="none" strike="noStrike" dirty="0">
                <a:solidFill>
                  <a:srgbClr val="454545"/>
                </a:solidFill>
                <a:latin typeface="Pretendard Medium"/>
              </a:rPr>
              <a:t>. </a:t>
            </a:r>
            <a:r>
              <a:rPr lang="ko-KR" sz="1600" b="0" i="0" u="none" strike="noStrike" dirty="0">
                <a:solidFill>
                  <a:srgbClr val="454545"/>
                </a:solidFill>
                <a:ea typeface="Pretendard Medium"/>
              </a:rPr>
              <a:t>이곳에</a:t>
            </a:r>
            <a:r>
              <a:rPr lang="en-US" sz="1600" b="0" i="0" u="none" strike="noStrike" dirty="0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 dirty="0">
                <a:solidFill>
                  <a:srgbClr val="454545"/>
                </a:solidFill>
                <a:ea typeface="Pretendard Medium"/>
              </a:rPr>
              <a:t>비즈니스</a:t>
            </a:r>
            <a:r>
              <a:rPr lang="en-US" sz="1600" b="0" i="0" u="none" strike="noStrike" dirty="0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 dirty="0">
                <a:solidFill>
                  <a:srgbClr val="454545"/>
                </a:solidFill>
                <a:ea typeface="Pretendard Medium"/>
              </a:rPr>
              <a:t>전략을</a:t>
            </a:r>
            <a:r>
              <a:rPr lang="en-US" sz="1600" b="0" i="0" u="none" strike="noStrike" dirty="0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 dirty="0">
                <a:solidFill>
                  <a:srgbClr val="454545"/>
                </a:solidFill>
                <a:ea typeface="Pretendard Medium"/>
              </a:rPr>
              <a:t>입력해</a:t>
            </a:r>
            <a:r>
              <a:rPr lang="en-US" sz="1600" b="0" i="0" u="none" strike="noStrike" dirty="0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 dirty="0">
                <a:solidFill>
                  <a:srgbClr val="454545"/>
                </a:solidFill>
                <a:ea typeface="Pretendard Medium"/>
              </a:rPr>
              <a:t>주세요</a:t>
            </a:r>
            <a:r>
              <a:rPr lang="en-US" sz="1600" b="0" i="0" u="none" strike="noStrike" dirty="0">
                <a:solidFill>
                  <a:srgbClr val="454545"/>
                </a:solidFill>
                <a:latin typeface="Pretendard Medium"/>
              </a:rPr>
              <a:t>. </a:t>
            </a:r>
            <a:r>
              <a:rPr lang="ko-KR" sz="1600" b="0" i="0" u="none" strike="noStrike" dirty="0">
                <a:solidFill>
                  <a:srgbClr val="454545"/>
                </a:solidFill>
                <a:ea typeface="Pretendard Medium"/>
              </a:rPr>
              <a:t>사용된</a:t>
            </a:r>
            <a:r>
              <a:rPr lang="en-US" sz="1600" b="0" i="0" u="none" strike="noStrike" dirty="0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 dirty="0">
                <a:solidFill>
                  <a:srgbClr val="454545"/>
                </a:solidFill>
                <a:ea typeface="Pretendard Medium"/>
              </a:rPr>
              <a:t>폰트는</a:t>
            </a:r>
            <a:r>
              <a:rPr lang="en-US" sz="1600" b="0" i="0" u="none" strike="noStrike" dirty="0">
                <a:solidFill>
                  <a:srgbClr val="454545"/>
                </a:solidFill>
                <a:latin typeface="Pretendard Medium"/>
              </a:rPr>
              <a:t> 210 </a:t>
            </a:r>
            <a:r>
              <a:rPr lang="ko-KR" sz="1600" b="0" i="0" u="none" strike="noStrike" dirty="0" err="1">
                <a:solidFill>
                  <a:srgbClr val="454545"/>
                </a:solidFill>
                <a:ea typeface="Pretendard Medium"/>
              </a:rPr>
              <a:t>옴니고딕</a:t>
            </a:r>
            <a:r>
              <a:rPr lang="en-US" sz="1600" b="0" i="0" u="none" strike="noStrike" dirty="0">
                <a:solidFill>
                  <a:srgbClr val="454545"/>
                </a:solidFill>
                <a:latin typeface="Pretendard Medium"/>
              </a:rPr>
              <a:t> 16pt</a:t>
            </a:r>
            <a:r>
              <a:rPr lang="ko-KR" sz="1600" b="0" i="0" u="none" strike="noStrike" dirty="0">
                <a:solidFill>
                  <a:srgbClr val="454545"/>
                </a:solidFill>
                <a:ea typeface="Pretendard Medium"/>
              </a:rPr>
              <a:t>입니다</a:t>
            </a:r>
            <a:r>
              <a:rPr lang="en-US" sz="1600" b="0" i="0" u="none" strike="noStrike" dirty="0">
                <a:solidFill>
                  <a:srgbClr val="454545"/>
                </a:solidFill>
                <a:latin typeface="Pretendard Medium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99700" y="3594100"/>
            <a:ext cx="57404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4499"/>
              </a:lnSpc>
            </a:pP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핵심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아이디어와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전략을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간결하게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요약하여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제시하는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것이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중요합니다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.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이곳에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수익구조를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설명해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주세요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.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사용된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폰트는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210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옴니고딕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16pt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입니다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103100" y="3009900"/>
            <a:ext cx="2133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210 OmniGothic 050"/>
              </a:rPr>
              <a:t>지</a:t>
            </a:r>
            <a:r>
              <a:rPr lang="en-US" sz="2000" b="0" i="0" u="none" strike="noStrike">
                <a:solidFill>
                  <a:srgbClr val="000000"/>
                </a:solidFill>
                <a:latin typeface="210 OmniGothic 050"/>
              </a:rPr>
              <a:t>  </a:t>
            </a:r>
            <a:r>
              <a:rPr lang="ko-KR" sz="2000" b="0" i="0" u="none" strike="noStrike">
                <a:solidFill>
                  <a:srgbClr val="000000"/>
                </a:solidFill>
                <a:ea typeface="210 OmniGothic 050"/>
              </a:rPr>
              <a:t>점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051300" y="7302500"/>
            <a:ext cx="2133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 spc="100">
                <a:solidFill>
                  <a:srgbClr val="000000"/>
                </a:solidFill>
                <a:ea typeface="210 OmniGothic 050"/>
              </a:rPr>
              <a:t>플랫폼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247900" y="7899400"/>
            <a:ext cx="57531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4499"/>
              </a:lnSpc>
            </a:pP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시각적인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자료나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그래픽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요소를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활용하여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보여주는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것도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효과적입니다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.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이곳에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비즈니스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전략을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입력해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주세요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.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사용된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폰트는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210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옴니고딕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16pt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입니다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99700" y="7886700"/>
            <a:ext cx="57404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4499"/>
              </a:lnSpc>
            </a:pP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복잡한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용어나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개념은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최대한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쉽게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표현하는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것이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좋습니다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.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이곳에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사업모델에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대해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설명해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주세요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.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사용된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폰트는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210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옴니고딕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16pt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입니다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103100" y="7302500"/>
            <a:ext cx="2133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210 OmniGothic 050"/>
              </a:rPr>
              <a:t>고</a:t>
            </a:r>
            <a:r>
              <a:rPr lang="en-US" sz="2000" b="0" i="0" u="none" strike="noStrike">
                <a:solidFill>
                  <a:srgbClr val="000000"/>
                </a:solidFill>
                <a:latin typeface="210 OmniGothic 050"/>
              </a:rPr>
              <a:t>  </a:t>
            </a:r>
            <a:r>
              <a:rPr lang="ko-KR" sz="2000" b="0" i="0" u="none" strike="noStrike">
                <a:solidFill>
                  <a:srgbClr val="000000"/>
                </a:solidFill>
                <a:ea typeface="210 OmniGothic 050"/>
              </a:rPr>
              <a:t>객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695</Words>
  <Application>Microsoft Office PowerPoint</Application>
  <PresentationFormat>사용자 지정</PresentationFormat>
  <Paragraphs>175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6" baseType="lpstr">
      <vt:lpstr>210 OmniGothic 040</vt:lpstr>
      <vt:lpstr>Pretendard Regular</vt:lpstr>
      <vt:lpstr>맑은 고딕</vt:lpstr>
      <vt:lpstr>Calibri</vt:lpstr>
      <vt:lpstr>Pretendard Medium</vt:lpstr>
      <vt:lpstr>210 OmniGothic 030</vt:lpstr>
      <vt:lpstr>Bebas</vt:lpstr>
      <vt:lpstr>210 OmniGothic 050</vt:lpstr>
      <vt:lpstr>Roboto</vt:lpstr>
      <vt:lpstr>Roboto Medium</vt:lpstr>
      <vt:lpstr>THEFACESHOP INKLIPQUID</vt:lpstr>
      <vt:lpstr>Adobe 고딕 Std B</vt:lpstr>
      <vt:lpstr>Roboto Light</vt:lpstr>
      <vt:lpstr>Pretendard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PC06-15</dc:creator>
  <cp:lastModifiedBy>PC06-09</cp:lastModifiedBy>
  <cp:revision>27</cp:revision>
  <dcterms:created xsi:type="dcterms:W3CDTF">2006-08-16T00:00:00Z</dcterms:created>
  <dcterms:modified xsi:type="dcterms:W3CDTF">2025-01-20T07:20:07Z</dcterms:modified>
</cp:coreProperties>
</file>